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72" r:id="rId4"/>
    <p:sldId id="259" r:id="rId5"/>
    <p:sldId id="260" r:id="rId6"/>
    <p:sldId id="261" r:id="rId7"/>
    <p:sldId id="262" r:id="rId8"/>
    <p:sldId id="263" r:id="rId9"/>
    <p:sldId id="264" r:id="rId10"/>
    <p:sldId id="265" r:id="rId11"/>
    <p:sldId id="268" r:id="rId12"/>
    <p:sldId id="271" r:id="rId13"/>
    <p:sldId id="269" r:id="rId14"/>
    <p:sldId id="270"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994" autoAdjust="0"/>
  </p:normalViewPr>
  <p:slideViewPr>
    <p:cSldViewPr snapToGrid="0">
      <p:cViewPr varScale="1">
        <p:scale>
          <a:sx n="65" d="100"/>
          <a:sy n="65" d="100"/>
        </p:scale>
        <p:origin x="7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41B7E2-D7DA-44FE-B209-258AB30ED4F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4733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1B7E2-D7DA-44FE-B209-258AB30ED4F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20080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1B7E2-D7DA-44FE-B209-258AB30ED4F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394032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1B7E2-D7DA-44FE-B209-258AB30ED4F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26108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1B7E2-D7DA-44FE-B209-258AB30ED4F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160046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41B7E2-D7DA-44FE-B209-258AB30ED4F6}"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359268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41B7E2-D7DA-44FE-B209-258AB30ED4F6}"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114619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41B7E2-D7DA-44FE-B209-258AB30ED4F6}"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82931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1B7E2-D7DA-44FE-B209-258AB30ED4F6}"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193165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1B7E2-D7DA-44FE-B209-258AB30ED4F6}"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126550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1B7E2-D7DA-44FE-B209-258AB30ED4F6}"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E5C-DBED-43E3-8791-50B2E935C1AB}" type="slidenum">
              <a:rPr lang="en-US" smtClean="0"/>
              <a:t>‹#›</a:t>
            </a:fld>
            <a:endParaRPr lang="en-US"/>
          </a:p>
        </p:txBody>
      </p:sp>
    </p:spTree>
    <p:extLst>
      <p:ext uri="{BB962C8B-B14F-4D97-AF65-F5344CB8AC3E}">
        <p14:creationId xmlns:p14="http://schemas.microsoft.com/office/powerpoint/2010/main" val="383962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1B7E2-D7DA-44FE-B209-258AB30ED4F6}" type="datetimeFigureOut">
              <a:rPr lang="en-US" smtClean="0"/>
              <a:t>12/20/2016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F0E5C-DBED-43E3-8791-50B2E935C1AB}" type="slidenum">
              <a:rPr lang="en-US" smtClean="0"/>
              <a:t>‹#›</a:t>
            </a:fld>
            <a:endParaRPr lang="en-US"/>
          </a:p>
        </p:txBody>
      </p:sp>
    </p:spTree>
    <p:extLst>
      <p:ext uri="{BB962C8B-B14F-4D97-AF65-F5344CB8AC3E}">
        <p14:creationId xmlns:p14="http://schemas.microsoft.com/office/powerpoint/2010/main" val="236840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4" y="0"/>
            <a:ext cx="12192000" cy="6966137"/>
          </a:xfrm>
          <a:prstGeom prst="rect">
            <a:avLst/>
          </a:prstGeom>
        </p:spPr>
      </p:pic>
      <p:sp>
        <p:nvSpPr>
          <p:cNvPr id="3" name="TextBox 2"/>
          <p:cNvSpPr txBox="1"/>
          <p:nvPr/>
        </p:nvSpPr>
        <p:spPr>
          <a:xfrm>
            <a:off x="2097740" y="2140772"/>
            <a:ext cx="7541111" cy="2339102"/>
          </a:xfrm>
          <a:prstGeom prst="rect">
            <a:avLst/>
          </a:prstGeom>
          <a:noFill/>
        </p:spPr>
        <p:txBody>
          <a:bodyPr wrap="square" rtlCol="0">
            <a:spAutoFit/>
          </a:bodyPr>
          <a:lstStyle/>
          <a:p>
            <a:pPr algn="ctr"/>
            <a:r>
              <a:rPr lang="fa-IR" sz="3200" dirty="0" smtClean="0">
                <a:effectLst>
                  <a:glow rad="139700">
                    <a:schemeClr val="accent2">
                      <a:satMod val="175000"/>
                      <a:alpha val="40000"/>
                    </a:schemeClr>
                  </a:glow>
                </a:effectLst>
                <a:cs typeface="B Jadid" panose="00000700000000000000" pitchFamily="2" charset="-78"/>
              </a:rPr>
              <a:t>مطالب تابلو اعلانات کوثر</a:t>
            </a:r>
            <a:endParaRPr lang="fa-IR" sz="3200" dirty="0" smtClean="0">
              <a:effectLst>
                <a:glow rad="139700">
                  <a:schemeClr val="accent2">
                    <a:satMod val="175000"/>
                    <a:alpha val="40000"/>
                  </a:schemeClr>
                </a:glow>
              </a:effectLst>
              <a:cs typeface="B Jadid" panose="00000700000000000000" pitchFamily="2" charset="-78"/>
            </a:endParaRPr>
          </a:p>
          <a:p>
            <a:pPr algn="ctr"/>
            <a:endParaRPr lang="fa-IR" sz="3200" dirty="0" smtClean="0">
              <a:cs typeface="B Jadid" panose="00000700000000000000" pitchFamily="2" charset="-78"/>
            </a:endParaRPr>
          </a:p>
          <a:p>
            <a:pPr algn="ctr"/>
            <a:endParaRPr lang="fa-IR" sz="3200" dirty="0" smtClean="0">
              <a:cs typeface="B Jadid" panose="00000700000000000000" pitchFamily="2" charset="-78"/>
            </a:endParaRPr>
          </a:p>
          <a:p>
            <a:pPr algn="ctr"/>
            <a:r>
              <a:rPr lang="fa-IR" sz="3200" b="1" dirty="0" smtClean="0">
                <a:ln w="6600">
                  <a:solidFill>
                    <a:srgbClr val="C00000"/>
                  </a:solidFill>
                  <a:prstDash val="lgDash"/>
                </a:ln>
                <a:solidFill>
                  <a:schemeClr val="tx1">
                    <a:lumMod val="95000"/>
                    <a:lumOff val="5000"/>
                  </a:schemeClr>
                </a:solidFill>
                <a:effectLst>
                  <a:outerShdw dist="38100" dir="2700000" algn="tl" rotWithShape="0">
                    <a:schemeClr val="accent2"/>
                  </a:outerShdw>
                </a:effectLst>
                <a:cs typeface="B Jadid" panose="00000700000000000000" pitchFamily="2" charset="-78"/>
              </a:rPr>
              <a:t>مدرسه علمیه الزهرا(س(– شهرستان صحنه</a:t>
            </a:r>
          </a:p>
          <a:p>
            <a:endParaRPr lang="en-US" dirty="0"/>
          </a:p>
        </p:txBody>
      </p:sp>
    </p:spTree>
    <p:extLst>
      <p:ext uri="{BB962C8B-B14F-4D97-AF65-F5344CB8AC3E}">
        <p14:creationId xmlns:p14="http://schemas.microsoft.com/office/powerpoint/2010/main" val="352943506"/>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92062" y="515815"/>
            <a:ext cx="7092461" cy="523220"/>
          </a:xfrm>
          <a:prstGeom prst="rect">
            <a:avLst/>
          </a:prstGeom>
          <a:noFill/>
        </p:spPr>
        <p:txBody>
          <a:bodyPr wrap="square" rtlCol="0">
            <a:spAutoFit/>
          </a:bodyPr>
          <a:lstStyle/>
          <a:p>
            <a:pPr algn="r"/>
            <a:r>
              <a:rPr lang="fa-IR" sz="2800" dirty="0" smtClean="0">
                <a:ln>
                  <a:solidFill>
                    <a:srgbClr val="C00000"/>
                  </a:solidFill>
                </a:ln>
                <a:effectLst/>
                <a:cs typeface="B Jadid" panose="00000700000000000000" pitchFamily="2" charset="-78"/>
              </a:rPr>
              <a:t>عواملی که باعث افزایش بازدید در وبلاگ می شود:</a:t>
            </a:r>
            <a:endParaRPr lang="en-US" sz="2800" dirty="0">
              <a:ln>
                <a:solidFill>
                  <a:srgbClr val="C00000"/>
                </a:solidFill>
              </a:ln>
              <a:effectLst/>
              <a:cs typeface="B Jadid" panose="00000700000000000000" pitchFamily="2" charset="-78"/>
            </a:endParaRPr>
          </a:p>
        </p:txBody>
      </p:sp>
      <p:sp>
        <p:nvSpPr>
          <p:cNvPr id="4" name="TextBox 3"/>
          <p:cNvSpPr txBox="1"/>
          <p:nvPr/>
        </p:nvSpPr>
        <p:spPr>
          <a:xfrm>
            <a:off x="0" y="1348154"/>
            <a:ext cx="10984523" cy="4524315"/>
          </a:xfrm>
          <a:prstGeom prst="rect">
            <a:avLst/>
          </a:prstGeom>
          <a:noFill/>
        </p:spPr>
        <p:txBody>
          <a:bodyPr wrap="square" rtlCol="0">
            <a:spAutoFit/>
          </a:bodyPr>
          <a:lstStyle/>
          <a:p>
            <a:pPr algn="r"/>
            <a:r>
              <a:rPr lang="fa-IR" dirty="0" smtClean="0">
                <a:cs typeface="B Titr" panose="00000700000000000000" pitchFamily="2" charset="-78"/>
              </a:rPr>
              <a:t>۱- انتخاب عناوین دقیق، کامل و جذاب برای مطالب.</a:t>
            </a:r>
          </a:p>
          <a:p>
            <a:pPr algn="r"/>
            <a:endParaRPr lang="fa-IR" dirty="0" smtClean="0">
              <a:cs typeface="B Titr" panose="00000700000000000000" pitchFamily="2" charset="-78"/>
            </a:endParaRPr>
          </a:p>
          <a:p>
            <a:pPr algn="r"/>
            <a:r>
              <a:rPr lang="fa-IR" dirty="0" smtClean="0">
                <a:cs typeface="B Titr" panose="00000700000000000000" pitchFamily="2" charset="-78"/>
              </a:rPr>
              <a:t>۲- انتخاب تصاویر متناسب با هر مطلب.</a:t>
            </a:r>
          </a:p>
          <a:p>
            <a:pPr algn="r"/>
            <a:endParaRPr lang="fa-IR" dirty="0" smtClean="0">
              <a:cs typeface="B Titr" panose="00000700000000000000" pitchFamily="2" charset="-78"/>
            </a:endParaRPr>
          </a:p>
          <a:p>
            <a:pPr algn="r"/>
            <a:r>
              <a:rPr lang="fa-IR" dirty="0" smtClean="0">
                <a:cs typeface="B Titr" panose="00000700000000000000" pitchFamily="2" charset="-78"/>
              </a:rPr>
              <a:t>۳- انتخاب موضوعات بروز و مخاطب پسند.</a:t>
            </a:r>
          </a:p>
          <a:p>
            <a:pPr algn="r"/>
            <a:endParaRPr lang="fa-IR" dirty="0" smtClean="0">
              <a:cs typeface="B Titr" panose="00000700000000000000" pitchFamily="2" charset="-78"/>
            </a:endParaRPr>
          </a:p>
          <a:p>
            <a:pPr algn="r"/>
            <a:r>
              <a:rPr lang="fa-IR" dirty="0" smtClean="0">
                <a:cs typeface="B Titr" panose="00000700000000000000" pitchFamily="2" charset="-78"/>
              </a:rPr>
              <a:t>۴- ارائه ی مطالب تولیدی و بدور از کپی برداری.</a:t>
            </a:r>
          </a:p>
          <a:p>
            <a:pPr algn="r"/>
            <a:endParaRPr lang="fa-IR" dirty="0" smtClean="0">
              <a:cs typeface="B Titr" panose="00000700000000000000" pitchFamily="2" charset="-78"/>
            </a:endParaRPr>
          </a:p>
          <a:p>
            <a:pPr algn="r"/>
            <a:r>
              <a:rPr lang="fa-IR" dirty="0" smtClean="0">
                <a:cs typeface="B Titr" panose="00000700000000000000" pitchFamily="2" charset="-78"/>
              </a:rPr>
              <a:t>۵- استفاده از مطالب غیر اینترنتی( کتب، مقالات، پایان نامه ها) و سایر مطالب ثبت نشده در اینترنت.</a:t>
            </a:r>
          </a:p>
          <a:p>
            <a:pPr algn="r"/>
            <a:endParaRPr lang="fa-IR" dirty="0" smtClean="0">
              <a:cs typeface="B Titr" panose="00000700000000000000" pitchFamily="2" charset="-78"/>
            </a:endParaRPr>
          </a:p>
          <a:p>
            <a:pPr algn="r"/>
            <a:r>
              <a:rPr lang="fa-IR" dirty="0" smtClean="0">
                <a:cs typeface="B Titr" panose="00000700000000000000" pitchFamily="2" charset="-78"/>
              </a:rPr>
              <a:t>۶- محتوای پست ها باید رسا و کامل باشد و هر موضوعی که آغاز میشود تا جایی پیش برود که پاسخ های احتمالی کاربران را در بر بگیرد.</a:t>
            </a:r>
          </a:p>
          <a:p>
            <a:pPr algn="r"/>
            <a:endParaRPr lang="fa-IR" dirty="0" smtClean="0">
              <a:cs typeface="B Titr" panose="00000700000000000000" pitchFamily="2" charset="-78"/>
            </a:endParaRPr>
          </a:p>
          <a:p>
            <a:pPr algn="r"/>
            <a:r>
              <a:rPr lang="fa-IR" dirty="0" smtClean="0">
                <a:cs typeface="B Titr" panose="00000700000000000000" pitchFamily="2" charset="-78"/>
              </a:rPr>
              <a:t>۷-زمان مناسب برای ارسال مطالب خیلی مهم است.</a:t>
            </a:r>
          </a:p>
          <a:p>
            <a:pPr algn="r"/>
            <a:endParaRPr lang="fa-IR" dirty="0" smtClean="0">
              <a:cs typeface="B Titr" panose="00000700000000000000" pitchFamily="2" charset="-78"/>
            </a:endParaRPr>
          </a:p>
          <a:p>
            <a:pPr algn="r"/>
            <a:r>
              <a:rPr lang="fa-IR" dirty="0" smtClean="0">
                <a:cs typeface="B Titr" panose="00000700000000000000" pitchFamily="2" charset="-78"/>
              </a:rPr>
              <a:t>۸- دقت لازم درا نوشتار مطالب ؛ محتوای پست های شما باید بدون غلط املایی باشد و تکرار و تشویش باشد.</a:t>
            </a:r>
          </a:p>
          <a:p>
            <a:pPr algn="r"/>
            <a:endParaRPr lang="en-US" dirty="0">
              <a:cs typeface="B Titr" panose="00000700000000000000" pitchFamily="2" charset="-78"/>
            </a:endParaRPr>
          </a:p>
        </p:txBody>
      </p:sp>
    </p:spTree>
    <p:extLst>
      <p:ext uri="{BB962C8B-B14F-4D97-AF65-F5344CB8AC3E}">
        <p14:creationId xmlns:p14="http://schemas.microsoft.com/office/powerpoint/2010/main" val="3306831536"/>
      </p:ext>
    </p:extLst>
  </p:cSld>
  <p:clrMapOvr>
    <a:masterClrMapping/>
  </p:clrMapOvr>
  <mc:AlternateContent xmlns:mc="http://schemas.openxmlformats.org/markup-compatibility/2006" xmlns:p14="http://schemas.microsoft.com/office/powerpoint/2010/main">
    <mc:Choice Requires="p14">
      <p:transition spd="slow" p14:dur="1250" advTm="8000">
        <p14:switch dir="r"/>
      </p:transition>
    </mc:Choice>
    <mc:Fallback xmlns="">
      <p:transition spd="slow"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590692" y="271144"/>
            <a:ext cx="3892062" cy="461665"/>
          </a:xfrm>
          <a:prstGeom prst="rect">
            <a:avLst/>
          </a:prstGeom>
          <a:noFill/>
        </p:spPr>
        <p:txBody>
          <a:bodyPr wrap="square" rtlCol="0">
            <a:spAutoFit/>
          </a:bodyPr>
          <a:lstStyle/>
          <a:p>
            <a:r>
              <a:rPr lang="fa-IR" sz="2400" dirty="0" smtClean="0">
                <a:ln>
                  <a:solidFill>
                    <a:srgbClr val="C00000"/>
                  </a:solidFill>
                </a:ln>
                <a:effectLst/>
                <a:cs typeface="B Titr" panose="00000700000000000000" pitchFamily="2" charset="-78"/>
              </a:rPr>
              <a:t>معرفی گروه های سامانه کوثر نت:</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893" y="1213394"/>
            <a:ext cx="2567353" cy="21511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213394"/>
            <a:ext cx="2661139" cy="215118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431" y="1213394"/>
            <a:ext cx="2543908" cy="215118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0893" y="3786610"/>
            <a:ext cx="2567353" cy="22976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3786610"/>
            <a:ext cx="2661139" cy="235997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1431" y="3786610"/>
            <a:ext cx="2543908" cy="2359973"/>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296" y="3786610"/>
            <a:ext cx="2546839" cy="235997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724" y="1248508"/>
            <a:ext cx="2461846" cy="2180492"/>
          </a:xfrm>
          <a:prstGeom prst="rect">
            <a:avLst/>
          </a:prstGeom>
        </p:spPr>
      </p:pic>
      <p:sp>
        <p:nvSpPr>
          <p:cNvPr id="15" name="TextBox 14"/>
          <p:cNvSpPr txBox="1"/>
          <p:nvPr/>
        </p:nvSpPr>
        <p:spPr>
          <a:xfrm>
            <a:off x="9431215" y="2004757"/>
            <a:ext cx="2086707" cy="523220"/>
          </a:xfrm>
          <a:prstGeom prst="rect">
            <a:avLst/>
          </a:prstGeom>
          <a:noFill/>
        </p:spPr>
        <p:txBody>
          <a:bodyPr wrap="square" rtlCol="0">
            <a:spAutoFit/>
          </a:bodyPr>
          <a:lstStyle/>
          <a:p>
            <a:pPr algn="ctr"/>
            <a:r>
              <a:rPr lang="fa-IR" sz="2800" dirty="0" smtClean="0">
                <a:cs typeface="B Titr" panose="00000700000000000000" pitchFamily="2" charset="-78"/>
              </a:rPr>
              <a:t>علمی پژوهشی</a:t>
            </a:r>
            <a:endParaRPr lang="en-US" sz="2800" dirty="0">
              <a:cs typeface="B Titr" panose="00000700000000000000" pitchFamily="2" charset="-78"/>
            </a:endParaRPr>
          </a:p>
        </p:txBody>
      </p:sp>
      <p:sp>
        <p:nvSpPr>
          <p:cNvPr id="16" name="TextBox 15"/>
          <p:cNvSpPr txBox="1"/>
          <p:nvPr/>
        </p:nvSpPr>
        <p:spPr>
          <a:xfrm>
            <a:off x="6348047" y="1943202"/>
            <a:ext cx="2485292" cy="523220"/>
          </a:xfrm>
          <a:prstGeom prst="rect">
            <a:avLst/>
          </a:prstGeom>
          <a:noFill/>
        </p:spPr>
        <p:txBody>
          <a:bodyPr wrap="square" rtlCol="0">
            <a:spAutoFit/>
          </a:bodyPr>
          <a:lstStyle/>
          <a:p>
            <a:r>
              <a:rPr lang="fa-IR" sz="2800" dirty="0" smtClean="0">
                <a:cs typeface="B Titr" panose="00000700000000000000" pitchFamily="2" charset="-78"/>
              </a:rPr>
              <a:t>تربیتی و تبلیغی</a:t>
            </a:r>
            <a:endParaRPr lang="en-US" sz="2800" dirty="0">
              <a:cs typeface="B Titr" panose="00000700000000000000" pitchFamily="2" charset="-78"/>
            </a:endParaRPr>
          </a:p>
        </p:txBody>
      </p:sp>
      <p:sp>
        <p:nvSpPr>
          <p:cNvPr id="17" name="TextBox 16"/>
          <p:cNvSpPr txBox="1"/>
          <p:nvPr/>
        </p:nvSpPr>
        <p:spPr>
          <a:xfrm>
            <a:off x="3458308" y="1943202"/>
            <a:ext cx="2280138" cy="461665"/>
          </a:xfrm>
          <a:prstGeom prst="rect">
            <a:avLst/>
          </a:prstGeom>
          <a:noFill/>
        </p:spPr>
        <p:txBody>
          <a:bodyPr wrap="square" rtlCol="0">
            <a:spAutoFit/>
          </a:bodyPr>
          <a:lstStyle/>
          <a:p>
            <a:r>
              <a:rPr lang="fa-IR" sz="2400" dirty="0" smtClean="0">
                <a:cs typeface="B Titr" panose="00000700000000000000" pitchFamily="2" charset="-78"/>
              </a:rPr>
              <a:t>فرهنگی اجتماعی</a:t>
            </a:r>
            <a:endParaRPr lang="en-US" sz="2400" dirty="0">
              <a:cs typeface="B Titr" panose="00000700000000000000" pitchFamily="2" charset="-78"/>
            </a:endParaRPr>
          </a:p>
        </p:txBody>
      </p:sp>
      <p:sp>
        <p:nvSpPr>
          <p:cNvPr id="18" name="TextBox 17"/>
          <p:cNvSpPr txBox="1"/>
          <p:nvPr/>
        </p:nvSpPr>
        <p:spPr>
          <a:xfrm>
            <a:off x="820615" y="2004757"/>
            <a:ext cx="1987062" cy="461665"/>
          </a:xfrm>
          <a:prstGeom prst="rect">
            <a:avLst/>
          </a:prstGeom>
          <a:noFill/>
        </p:spPr>
        <p:txBody>
          <a:bodyPr wrap="square" rtlCol="0">
            <a:spAutoFit/>
          </a:bodyPr>
          <a:lstStyle/>
          <a:p>
            <a:r>
              <a:rPr lang="fa-IR" sz="2400" dirty="0" smtClean="0">
                <a:cs typeface="B Titr" panose="00000700000000000000" pitchFamily="2" charset="-78"/>
              </a:rPr>
              <a:t>دین و مذهب</a:t>
            </a:r>
            <a:endParaRPr lang="en-US" sz="2400" dirty="0">
              <a:cs typeface="B Titr" panose="00000700000000000000" pitchFamily="2" charset="-78"/>
            </a:endParaRPr>
          </a:p>
        </p:txBody>
      </p:sp>
      <p:sp>
        <p:nvSpPr>
          <p:cNvPr id="19" name="TextBox 18"/>
          <p:cNvSpPr txBox="1"/>
          <p:nvPr/>
        </p:nvSpPr>
        <p:spPr>
          <a:xfrm>
            <a:off x="9431215" y="4704610"/>
            <a:ext cx="2327031" cy="461665"/>
          </a:xfrm>
          <a:prstGeom prst="rect">
            <a:avLst/>
          </a:prstGeom>
          <a:noFill/>
        </p:spPr>
        <p:txBody>
          <a:bodyPr wrap="square" rtlCol="0">
            <a:spAutoFit/>
          </a:bodyPr>
          <a:lstStyle/>
          <a:p>
            <a:r>
              <a:rPr lang="fa-IR" sz="2400" dirty="0" smtClean="0">
                <a:cs typeface="B Titr" panose="00000700000000000000" pitchFamily="2" charset="-78"/>
              </a:rPr>
              <a:t>مدارس و استان ها</a:t>
            </a:r>
            <a:endParaRPr lang="en-US" sz="2400" dirty="0">
              <a:cs typeface="B Titr" panose="00000700000000000000" pitchFamily="2" charset="-78"/>
            </a:endParaRPr>
          </a:p>
        </p:txBody>
      </p:sp>
      <p:sp>
        <p:nvSpPr>
          <p:cNvPr id="20" name="TextBox 19"/>
          <p:cNvSpPr txBox="1"/>
          <p:nvPr/>
        </p:nvSpPr>
        <p:spPr>
          <a:xfrm>
            <a:off x="6641123" y="4704609"/>
            <a:ext cx="1899139" cy="461665"/>
          </a:xfrm>
          <a:prstGeom prst="rect">
            <a:avLst/>
          </a:prstGeom>
          <a:noFill/>
        </p:spPr>
        <p:txBody>
          <a:bodyPr wrap="square" rtlCol="0">
            <a:spAutoFit/>
          </a:bodyPr>
          <a:lstStyle/>
          <a:p>
            <a:r>
              <a:rPr lang="fa-IR" sz="2400" dirty="0" smtClean="0">
                <a:cs typeface="B Titr" panose="00000700000000000000" pitchFamily="2" charset="-78"/>
              </a:rPr>
              <a:t>هنر و سرگرمی</a:t>
            </a:r>
            <a:endParaRPr lang="en-US" sz="2400" dirty="0">
              <a:cs typeface="B Titr" panose="00000700000000000000" pitchFamily="2" charset="-78"/>
            </a:endParaRPr>
          </a:p>
        </p:txBody>
      </p:sp>
      <p:sp>
        <p:nvSpPr>
          <p:cNvPr id="21" name="TextBox 20"/>
          <p:cNvSpPr txBox="1"/>
          <p:nvPr/>
        </p:nvSpPr>
        <p:spPr>
          <a:xfrm>
            <a:off x="3420208" y="4704608"/>
            <a:ext cx="2356338" cy="461665"/>
          </a:xfrm>
          <a:prstGeom prst="rect">
            <a:avLst/>
          </a:prstGeom>
          <a:noFill/>
        </p:spPr>
        <p:txBody>
          <a:bodyPr wrap="square" rtlCol="0">
            <a:spAutoFit/>
          </a:bodyPr>
          <a:lstStyle/>
          <a:p>
            <a:r>
              <a:rPr lang="fa-IR" sz="2400" dirty="0" smtClean="0">
                <a:cs typeface="B Titr" panose="00000700000000000000" pitchFamily="2" charset="-78"/>
              </a:rPr>
              <a:t>دروس حوزوی</a:t>
            </a:r>
            <a:endParaRPr lang="en-US" sz="2400" dirty="0">
              <a:cs typeface="B Titr" panose="00000700000000000000" pitchFamily="2" charset="-78"/>
            </a:endParaRPr>
          </a:p>
        </p:txBody>
      </p:sp>
      <p:sp>
        <p:nvSpPr>
          <p:cNvPr id="22" name="TextBox 21"/>
          <p:cNvSpPr txBox="1"/>
          <p:nvPr/>
        </p:nvSpPr>
        <p:spPr>
          <a:xfrm>
            <a:off x="820615" y="4677508"/>
            <a:ext cx="1781908" cy="461665"/>
          </a:xfrm>
          <a:prstGeom prst="rect">
            <a:avLst/>
          </a:prstGeom>
          <a:noFill/>
        </p:spPr>
        <p:txBody>
          <a:bodyPr wrap="square" rtlCol="0">
            <a:spAutoFit/>
          </a:bodyPr>
          <a:lstStyle/>
          <a:p>
            <a:r>
              <a:rPr lang="fa-IR" sz="2400" dirty="0" smtClean="0">
                <a:cs typeface="B Titr" panose="00000700000000000000" pitchFamily="2" charset="-78"/>
              </a:rPr>
              <a:t>رایانه و موبایل</a:t>
            </a:r>
            <a:endParaRPr lang="en-US" sz="2400" dirty="0">
              <a:cs typeface="B Titr" panose="00000700000000000000" pitchFamily="2" charset="-78"/>
            </a:endParaRPr>
          </a:p>
        </p:txBody>
      </p:sp>
    </p:spTree>
    <p:extLst>
      <p:ext uri="{BB962C8B-B14F-4D97-AF65-F5344CB8AC3E}">
        <p14:creationId xmlns:p14="http://schemas.microsoft.com/office/powerpoint/2010/main" val="230732658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896707" y="468923"/>
            <a:ext cx="5896707" cy="461665"/>
          </a:xfrm>
          <a:prstGeom prst="rect">
            <a:avLst/>
          </a:prstGeom>
          <a:noFill/>
        </p:spPr>
        <p:txBody>
          <a:bodyPr wrap="square" rtlCol="0">
            <a:spAutoFit/>
          </a:bodyPr>
          <a:lstStyle/>
          <a:p>
            <a:pPr algn="ctr"/>
            <a:r>
              <a:rPr lang="fa-IR" sz="2400" dirty="0" smtClean="0">
                <a:ln>
                  <a:solidFill>
                    <a:srgbClr val="C00000"/>
                  </a:solidFill>
                </a:ln>
                <a:effectLst/>
                <a:cs typeface="B Titr" panose="00000700000000000000" pitchFamily="2" charset="-78"/>
              </a:rPr>
              <a:t>آشنایی با اصطلاحات رایج در شبکه های اجتماعی:</a:t>
            </a:r>
            <a:endParaRPr lang="en-US" sz="2400" dirty="0">
              <a:ln>
                <a:solidFill>
                  <a:srgbClr val="C00000"/>
                </a:solidFill>
              </a:ln>
              <a:effectLst/>
              <a:cs typeface="B Titr" panose="00000700000000000000" pitchFamily="2" charset="-78"/>
            </a:endParaRPr>
          </a:p>
        </p:txBody>
      </p:sp>
      <p:sp>
        <p:nvSpPr>
          <p:cNvPr id="7" name="TextBox 6"/>
          <p:cNvSpPr txBox="1"/>
          <p:nvPr/>
        </p:nvSpPr>
        <p:spPr>
          <a:xfrm>
            <a:off x="-234462" y="1383323"/>
            <a:ext cx="12426462" cy="5355312"/>
          </a:xfrm>
          <a:prstGeom prst="rect">
            <a:avLst/>
          </a:prstGeom>
          <a:noFill/>
        </p:spPr>
        <p:txBody>
          <a:bodyPr wrap="square" rtlCol="0">
            <a:spAutoFit/>
          </a:bodyPr>
          <a:lstStyle/>
          <a:p>
            <a:pPr algn="r"/>
            <a:r>
              <a:rPr lang="fa-IR" dirty="0" smtClean="0">
                <a:cs typeface="B Titr" panose="00000700000000000000" pitchFamily="2" charset="-78"/>
              </a:rPr>
              <a:t>۱-پروفایل: صفحه ای که کاربر هنگام ورود به فضای مجازی برای معرفی خود ایجاد می کند.</a:t>
            </a:r>
          </a:p>
          <a:p>
            <a:pPr algn="r"/>
            <a:endParaRPr lang="fa-IR" dirty="0" smtClean="0">
              <a:cs typeface="B Titr" panose="00000700000000000000" pitchFamily="2" charset="-78"/>
            </a:endParaRPr>
          </a:p>
          <a:p>
            <a:pPr algn="r"/>
            <a:r>
              <a:rPr lang="fa-IR" dirty="0" smtClean="0">
                <a:cs typeface="B Titr" panose="00000700000000000000" pitchFamily="2" charset="-78"/>
              </a:rPr>
              <a:t>۲- آوا تار یا تصویر پروفایل: عکس کوچکی که بالای پروفایل قرار می گیرد.</a:t>
            </a:r>
          </a:p>
          <a:p>
            <a:pPr algn="r"/>
            <a:endParaRPr lang="fa-IR" dirty="0" smtClean="0">
              <a:cs typeface="B Titr" panose="00000700000000000000" pitchFamily="2" charset="-78"/>
            </a:endParaRPr>
          </a:p>
          <a:p>
            <a:pPr algn="r"/>
            <a:r>
              <a:rPr lang="fa-IR" dirty="0" smtClean="0">
                <a:cs typeface="B Titr" panose="00000700000000000000" pitchFamily="2" charset="-78"/>
              </a:rPr>
              <a:t>۳- صفحه خانگی: صفحه ای که بعد از وارد کردن نام کاربری و رمز عبور پیش روی کاربر قرار می گیرد.</a:t>
            </a:r>
          </a:p>
          <a:p>
            <a:pPr algn="r"/>
            <a:endParaRPr lang="fa-IR" dirty="0" smtClean="0">
              <a:cs typeface="B Titr" panose="00000700000000000000" pitchFamily="2" charset="-78"/>
            </a:endParaRPr>
          </a:p>
          <a:p>
            <a:pPr algn="r"/>
            <a:r>
              <a:rPr lang="fa-IR" dirty="0" smtClean="0">
                <a:cs typeface="B Titr" panose="00000700000000000000" pitchFamily="2" charset="-78"/>
              </a:rPr>
              <a:t>۴- فید: راهی برای دستیابی به مطالب وبلاگ ها، سایت ها و یا خبر گذاری ها.</a:t>
            </a:r>
          </a:p>
          <a:p>
            <a:pPr algn="r"/>
            <a:endParaRPr lang="fa-IR" dirty="0" smtClean="0">
              <a:cs typeface="B Titr" panose="00000700000000000000" pitchFamily="2" charset="-78"/>
            </a:endParaRPr>
          </a:p>
          <a:p>
            <a:pPr algn="r"/>
            <a:r>
              <a:rPr lang="fa-IR" dirty="0" smtClean="0">
                <a:cs typeface="B Titr" panose="00000700000000000000" pitchFamily="2" charset="-78"/>
              </a:rPr>
              <a:t>۵- برچسب: برای توضیح دادن یا دسته بندی مطالب به کار می رود.</a:t>
            </a:r>
          </a:p>
          <a:p>
            <a:pPr algn="r"/>
            <a:endParaRPr lang="fa-IR" dirty="0" smtClean="0">
              <a:cs typeface="B Titr" panose="00000700000000000000" pitchFamily="2" charset="-78"/>
            </a:endParaRPr>
          </a:p>
          <a:p>
            <a:pPr algn="r"/>
            <a:r>
              <a:rPr lang="fa-IR" dirty="0" smtClean="0">
                <a:cs typeface="B Titr" panose="00000700000000000000" pitchFamily="2" charset="-78"/>
              </a:rPr>
              <a:t>۶- آپلود: قرار دادن و بارگذاری فایل در صفحه.</a:t>
            </a:r>
          </a:p>
          <a:p>
            <a:pPr algn="r"/>
            <a:endParaRPr lang="fa-IR" dirty="0" smtClean="0">
              <a:cs typeface="B Titr" panose="00000700000000000000" pitchFamily="2" charset="-78"/>
            </a:endParaRPr>
          </a:p>
          <a:p>
            <a:pPr algn="r"/>
            <a:r>
              <a:rPr lang="fa-IR" dirty="0" smtClean="0">
                <a:cs typeface="B Titr" panose="00000700000000000000" pitchFamily="2" charset="-78"/>
              </a:rPr>
              <a:t>۷- پوک: هنگامی که به پروفایل شخصی سرمیزنید با فعال کردن آن به شخص می فهمانید که به پروفایل او سر زده اید.</a:t>
            </a:r>
          </a:p>
          <a:p>
            <a:pPr algn="r"/>
            <a:endParaRPr lang="fa-IR" dirty="0" smtClean="0">
              <a:cs typeface="B Titr" panose="00000700000000000000" pitchFamily="2" charset="-78"/>
            </a:endParaRPr>
          </a:p>
          <a:p>
            <a:pPr algn="r"/>
            <a:r>
              <a:rPr lang="fa-IR" dirty="0" smtClean="0">
                <a:cs typeface="B Titr" panose="00000700000000000000" pitchFamily="2" charset="-78"/>
              </a:rPr>
              <a:t>۸- ویکی: یک فضای اشتراکی آنلاین برای کاربران که در این فضا صفحاتی را ایجاد کرده و یا صفحات دیگر کاربران را در موضوعاتی </a:t>
            </a:r>
          </a:p>
          <a:p>
            <a:pPr algn="r"/>
            <a:r>
              <a:rPr lang="fa-IR" dirty="0" smtClean="0">
                <a:cs typeface="B Titr" panose="00000700000000000000" pitchFamily="2" charset="-78"/>
              </a:rPr>
              <a:t>ویرایش و تصحیح می کند.</a:t>
            </a:r>
          </a:p>
          <a:p>
            <a:pPr algn="r"/>
            <a:endParaRPr lang="fa-IR" dirty="0" smtClean="0">
              <a:cs typeface="B Titr" panose="00000700000000000000" pitchFamily="2" charset="-78"/>
            </a:endParaRPr>
          </a:p>
          <a:p>
            <a:pPr algn="r"/>
            <a:r>
              <a:rPr lang="fa-IR" dirty="0" smtClean="0">
                <a:cs typeface="B Titr" panose="00000700000000000000" pitchFamily="2" charset="-78"/>
              </a:rPr>
              <a:t>۹- ابزارک ها: دکمه های کوچکی که به کاربر کمک می کند تا کارهایی مانند دنبال کردن فیلد ها و یا جستجوی بین مطالب و فیلد هارا انجام دهید.</a:t>
            </a:r>
          </a:p>
          <a:p>
            <a:pPr algn="r"/>
            <a:endParaRPr lang="en-US" dirty="0"/>
          </a:p>
        </p:txBody>
      </p:sp>
    </p:spTree>
    <p:extLst>
      <p:ext uri="{BB962C8B-B14F-4D97-AF65-F5344CB8AC3E}">
        <p14:creationId xmlns:p14="http://schemas.microsoft.com/office/powerpoint/2010/main" val="3162745403"/>
      </p:ext>
    </p:extLst>
  </p:cSld>
  <p:clrMapOvr>
    <a:masterClrMapping/>
  </p:clrMapOvr>
  <mc:AlternateContent xmlns:mc="http://schemas.openxmlformats.org/markup-compatibility/2006" xmlns:p14="http://schemas.microsoft.com/office/powerpoint/2010/main">
    <mc:Choice Requires="p14">
      <p:transition spd="slow" p14:dur="4000" advTm="8000">
        <p14:vortex dir="r"/>
      </p:transition>
    </mc:Choice>
    <mc:Fallback xmlns="">
      <p:transition spd="slow" advTm="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2" y="0"/>
            <a:ext cx="12274061" cy="6858000"/>
          </a:xfrm>
          <a:prstGeom prst="rect">
            <a:avLst/>
          </a:prstGeom>
        </p:spPr>
      </p:pic>
    </p:spTree>
    <p:extLst>
      <p:ext uri="{BB962C8B-B14F-4D97-AF65-F5344CB8AC3E}">
        <p14:creationId xmlns:p14="http://schemas.microsoft.com/office/powerpoint/2010/main" val="17200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90576" cy="6858000"/>
          </a:xfrm>
          <a:prstGeom prst="rect">
            <a:avLst/>
          </a:prstGeom>
        </p:spPr>
      </p:pic>
      <p:sp>
        <p:nvSpPr>
          <p:cNvPr id="5" name="TextBox 4"/>
          <p:cNvSpPr txBox="1"/>
          <p:nvPr/>
        </p:nvSpPr>
        <p:spPr>
          <a:xfrm rot="20946762">
            <a:off x="8346850" y="2794792"/>
            <a:ext cx="4156326" cy="523220"/>
          </a:xfrm>
          <a:prstGeom prst="rect">
            <a:avLst/>
          </a:prstGeom>
          <a:noFill/>
        </p:spPr>
        <p:txBody>
          <a:bodyPr wrap="square" rtlCol="0">
            <a:spAutoFit/>
          </a:bodyPr>
          <a:lstStyle/>
          <a:p>
            <a:pPr algn="ctr"/>
            <a:r>
              <a:rPr lang="fa-IR" sz="2800" dirty="0" smtClean="0">
                <a:ln>
                  <a:solidFill>
                    <a:srgbClr val="C00000"/>
                  </a:solidFill>
                </a:ln>
                <a:effectLst/>
                <a:cs typeface="B Titr" panose="00000700000000000000" pitchFamily="2" charset="-78"/>
              </a:rPr>
              <a:t>سامانه کوثرنت به بیان تصویر</a:t>
            </a:r>
            <a:endParaRPr lang="en-US" sz="2800" dirty="0">
              <a:ln>
                <a:solidFill>
                  <a:srgbClr val="C00000"/>
                </a:solidFill>
              </a:ln>
              <a:effectLst/>
              <a:cs typeface="B Titr" panose="00000700000000000000" pitchFamily="2" charset="-78"/>
            </a:endParaRPr>
          </a:p>
        </p:txBody>
      </p:sp>
    </p:spTree>
    <p:extLst>
      <p:ext uri="{BB962C8B-B14F-4D97-AF65-F5344CB8AC3E}">
        <p14:creationId xmlns:p14="http://schemas.microsoft.com/office/powerpoint/2010/main" val="2097723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508" y="0"/>
            <a:ext cx="599049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01508" cy="6858000"/>
          </a:xfrm>
          <a:prstGeom prst="rect">
            <a:avLst/>
          </a:prstGeom>
        </p:spPr>
      </p:pic>
      <p:sp>
        <p:nvSpPr>
          <p:cNvPr id="8" name="TextBox 7"/>
          <p:cNvSpPr txBox="1"/>
          <p:nvPr/>
        </p:nvSpPr>
        <p:spPr>
          <a:xfrm rot="20551535">
            <a:off x="5972907" y="1570892"/>
            <a:ext cx="6447692" cy="523220"/>
          </a:xfrm>
          <a:prstGeom prst="rect">
            <a:avLst/>
          </a:prstGeom>
          <a:noFill/>
        </p:spPr>
        <p:txBody>
          <a:bodyPr wrap="square" rtlCol="0">
            <a:spAutoFit/>
          </a:bodyPr>
          <a:lstStyle/>
          <a:p>
            <a:pPr algn="ctr"/>
            <a:r>
              <a:rPr lang="fa-IR" sz="2800" b="1" dirty="0" smtClean="0">
                <a:ln>
                  <a:solidFill>
                    <a:srgbClr val="C00000"/>
                  </a:solidFill>
                </a:ln>
                <a:effectLst/>
                <a:cs typeface="B Titr" panose="00000700000000000000" pitchFamily="2" charset="-78"/>
              </a:rPr>
              <a:t>دو پل ارتباطی قوی بین طلاب خواهر سراسر کشور</a:t>
            </a:r>
            <a:endParaRPr lang="en-US" sz="2800" b="1" dirty="0">
              <a:ln>
                <a:solidFill>
                  <a:srgbClr val="C00000"/>
                </a:solidFill>
              </a:ln>
              <a:effectLst/>
              <a:cs typeface="B Titr" panose="00000700000000000000" pitchFamily="2" charset="-78"/>
            </a:endParaRPr>
          </a:p>
        </p:txBody>
      </p:sp>
    </p:spTree>
    <p:extLst>
      <p:ext uri="{BB962C8B-B14F-4D97-AF65-F5344CB8AC3E}">
        <p14:creationId xmlns:p14="http://schemas.microsoft.com/office/powerpoint/2010/main" val="1222346147"/>
      </p:ext>
    </p:extLst>
  </p:cSld>
  <p:clrMapOvr>
    <a:masterClrMapping/>
  </p:clrMapOvr>
  <mc:AlternateContent xmlns:mc="http://schemas.openxmlformats.org/markup-compatibility/2006" xmlns:p14="http://schemas.microsoft.com/office/powerpoint/2010/main">
    <mc:Choice Requires="p14">
      <p:transition spd="slow" p14:dur="2000" advTm="3000">
        <p14:prism isContent="1"/>
      </p:transition>
    </mc:Choice>
    <mc:Fallback xmlns="">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884153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8971184"/>
      </p:ext>
    </p:extLst>
  </p:cSld>
  <p:clrMapOvr>
    <a:masterClrMapping/>
  </p:clrMapOvr>
  <p:transition spd="slow" advTm="3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685415" y="48477"/>
            <a:ext cx="4528969" cy="707886"/>
          </a:xfrm>
          <a:prstGeom prst="rect">
            <a:avLst/>
          </a:prstGeom>
          <a:noFill/>
        </p:spPr>
        <p:txBody>
          <a:bodyPr wrap="square" rtlCol="0">
            <a:spAutoFit/>
          </a:bodyPr>
          <a:lstStyle/>
          <a:p>
            <a:pPr algn="r"/>
            <a:r>
              <a:rPr lang="fa-IR" sz="4000" dirty="0" smtClean="0">
                <a:cs typeface="B Jadid" panose="00000700000000000000" pitchFamily="2" charset="-78"/>
              </a:rPr>
              <a:t>معرفی شبکه کوثر نت</a:t>
            </a:r>
            <a:endParaRPr lang="en-US" sz="4000" dirty="0">
              <a:cs typeface="B Jadid" panose="00000700000000000000" pitchFamily="2" charset="-78"/>
            </a:endParaRPr>
          </a:p>
        </p:txBody>
      </p:sp>
      <p:sp>
        <p:nvSpPr>
          <p:cNvPr id="4" name="Down Arrow 3"/>
          <p:cNvSpPr/>
          <p:nvPr/>
        </p:nvSpPr>
        <p:spPr>
          <a:xfrm>
            <a:off x="5233594" y="373323"/>
            <a:ext cx="451821" cy="62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orizontal Scroll 8"/>
          <p:cNvSpPr/>
          <p:nvPr/>
        </p:nvSpPr>
        <p:spPr>
          <a:xfrm>
            <a:off x="1723016" y="688207"/>
            <a:ext cx="8745967" cy="56774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7688" y="1642821"/>
            <a:ext cx="8491368" cy="3477875"/>
          </a:xfrm>
          <a:prstGeom prst="rect">
            <a:avLst/>
          </a:prstGeom>
          <a:noFill/>
        </p:spPr>
        <p:txBody>
          <a:bodyPr wrap="square" rtlCol="0">
            <a:spAutoFit/>
          </a:bodyPr>
          <a:lstStyle/>
          <a:p>
            <a:pPr lvl="0" algn="r"/>
            <a:r>
              <a:rPr lang="fa-IR" sz="2000" b="1" dirty="0">
                <a:solidFill>
                  <a:prstClr val="black"/>
                </a:solidFill>
                <a:cs typeface="B Badr" panose="00000400000000000000" pitchFamily="2" charset="-78"/>
              </a:rPr>
              <a:t>۱-کوثرنت پیشخوان خدمات آموزشی، علمی، فرهنگی و ... طلاب در فضای مجازی.</a:t>
            </a:r>
          </a:p>
          <a:p>
            <a:pPr lvl="0" algn="r"/>
            <a:endParaRPr lang="fa-IR" sz="2000" b="1" dirty="0">
              <a:solidFill>
                <a:prstClr val="black"/>
              </a:solidFill>
              <a:cs typeface="B Badr" panose="00000400000000000000" pitchFamily="2" charset="-78"/>
            </a:endParaRPr>
          </a:p>
          <a:p>
            <a:pPr lvl="0" algn="r"/>
            <a:r>
              <a:rPr lang="fa-IR" sz="2000" b="1" dirty="0">
                <a:solidFill>
                  <a:prstClr val="black"/>
                </a:solidFill>
                <a:cs typeface="B Badr" panose="00000400000000000000" pitchFamily="2" charset="-78"/>
              </a:rPr>
              <a:t>۲- فضایی برای برقراری ارتباط با همه طلاب و اساتید کشورو تشکیل کلاس علمی در همه ی زمینه ها</a:t>
            </a:r>
          </a:p>
          <a:p>
            <a:pPr lvl="0" algn="r"/>
            <a:endParaRPr lang="fa-IR" sz="2000" b="1" dirty="0">
              <a:solidFill>
                <a:prstClr val="black"/>
              </a:solidFill>
              <a:cs typeface="B Badr" panose="00000400000000000000" pitchFamily="2" charset="-78"/>
            </a:endParaRPr>
          </a:p>
          <a:p>
            <a:pPr lvl="0" algn="r"/>
            <a:r>
              <a:rPr lang="fa-IR" sz="2000" b="1" dirty="0">
                <a:solidFill>
                  <a:prstClr val="black"/>
                </a:solidFill>
                <a:cs typeface="B Badr" panose="00000400000000000000" pitchFamily="2" charset="-78"/>
              </a:rPr>
              <a:t>۳- صحنه ای برای ایفای نقش مؤثر و تشکیل سپاه فرهنگی طلاب در فضای مجازی</a:t>
            </a:r>
          </a:p>
          <a:p>
            <a:pPr lvl="0" algn="r"/>
            <a:endParaRPr lang="fa-IR" sz="2000" b="1" dirty="0">
              <a:solidFill>
                <a:prstClr val="black"/>
              </a:solidFill>
              <a:cs typeface="B Badr" panose="00000400000000000000" pitchFamily="2" charset="-78"/>
            </a:endParaRPr>
          </a:p>
          <a:p>
            <a:pPr lvl="0" algn="r"/>
            <a:r>
              <a:rPr lang="fa-IR" sz="2000" b="1" dirty="0">
                <a:solidFill>
                  <a:prstClr val="black"/>
                </a:solidFill>
                <a:cs typeface="B Badr" panose="00000400000000000000" pitchFamily="2" charset="-78"/>
              </a:rPr>
              <a:t>۴- کوثرنت کلاسی برای به اشتراک گذاشتن محتوای علمی و تجربه کردن سنت زیبای مباحثه با تمامی طلاب</a:t>
            </a:r>
            <a:r>
              <a:rPr lang="fa-IR" sz="2000" b="1" dirty="0" smtClean="0">
                <a:solidFill>
                  <a:prstClr val="black"/>
                </a:solidFill>
                <a:cs typeface="B Badr" panose="00000400000000000000" pitchFamily="2" charset="-78"/>
              </a:rPr>
              <a:t>.</a:t>
            </a:r>
          </a:p>
          <a:p>
            <a:pPr lvl="0" algn="r"/>
            <a:endParaRPr lang="fa-IR" sz="2000" b="1" dirty="0">
              <a:solidFill>
                <a:prstClr val="black"/>
              </a:solidFill>
              <a:cs typeface="B Badr" panose="00000400000000000000" pitchFamily="2" charset="-78"/>
            </a:endParaRPr>
          </a:p>
          <a:p>
            <a:pPr lvl="0" algn="r"/>
            <a:r>
              <a:rPr lang="fa-IR" sz="2000" b="1" dirty="0">
                <a:solidFill>
                  <a:prstClr val="black"/>
                </a:solidFill>
                <a:cs typeface="B Badr" panose="00000400000000000000" pitchFamily="2" charset="-78"/>
              </a:rPr>
              <a:t>۵- </a:t>
            </a:r>
            <a:r>
              <a:rPr lang="fa-IR" sz="2000" b="1" dirty="0" smtClean="0">
                <a:solidFill>
                  <a:prstClr val="black"/>
                </a:solidFill>
                <a:cs typeface="B Badr" panose="00000400000000000000" pitchFamily="2" charset="-78"/>
              </a:rPr>
              <a:t>کوثرنت گرداورنده تمام مدارس علمیه در مجموعه ای یکپارچه و متصل.</a:t>
            </a:r>
          </a:p>
          <a:p>
            <a:pPr lvl="0" algn="r"/>
            <a:endParaRPr lang="fa-IR" sz="2000" b="1" dirty="0">
              <a:solidFill>
                <a:prstClr val="black"/>
              </a:solidFill>
              <a:cs typeface="B Badr" panose="00000400000000000000" pitchFamily="2" charset="-78"/>
            </a:endParaRPr>
          </a:p>
          <a:p>
            <a:pPr lvl="0" algn="r"/>
            <a:r>
              <a:rPr lang="fa-IR" sz="2000" b="1" dirty="0" smtClean="0">
                <a:solidFill>
                  <a:prstClr val="black"/>
                </a:solidFill>
                <a:cs typeface="B Badr" panose="00000400000000000000" pitchFamily="2" charset="-78"/>
              </a:rPr>
              <a:t>۶- کوثرنت مکانی برای تشکیل گروه های علمی، پژوهشی، فرهنگی تربیتی و تبلیغی.</a:t>
            </a:r>
            <a:endParaRPr lang="en-US" sz="2000" b="1" dirty="0">
              <a:solidFill>
                <a:prstClr val="black"/>
              </a:solidFill>
              <a:cs typeface="B Badr" panose="00000400000000000000" pitchFamily="2" charset="-78"/>
            </a:endParaRPr>
          </a:p>
        </p:txBody>
      </p:sp>
    </p:spTree>
    <p:extLst>
      <p:ext uri="{BB962C8B-B14F-4D97-AF65-F5344CB8AC3E}">
        <p14:creationId xmlns:p14="http://schemas.microsoft.com/office/powerpoint/2010/main" val="3178719118"/>
      </p:ext>
    </p:extLst>
  </p:cSld>
  <p:clrMapOvr>
    <a:masterClrMapping/>
  </p:clrMapOvr>
  <p:transition spd="slow" advTm="8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901881" y="597947"/>
            <a:ext cx="4163210" cy="584775"/>
          </a:xfrm>
          <a:prstGeom prst="rect">
            <a:avLst/>
          </a:prstGeom>
          <a:noFill/>
        </p:spPr>
        <p:txBody>
          <a:bodyPr wrap="square" rtlCol="0">
            <a:spAutoFit/>
          </a:bodyPr>
          <a:lstStyle/>
          <a:p>
            <a:pPr algn="r"/>
            <a:r>
              <a:rPr lang="fa-IR" sz="3200" b="1" dirty="0" smtClean="0">
                <a:ln w="6600">
                  <a:solidFill>
                    <a:srgbClr val="FF0000"/>
                  </a:solidFill>
                  <a:prstDash val="solid"/>
                </a:ln>
                <a:solidFill>
                  <a:schemeClr val="tx1">
                    <a:lumMod val="95000"/>
                    <a:lumOff val="5000"/>
                  </a:schemeClr>
                </a:solidFill>
                <a:effectLst>
                  <a:outerShdw dist="38100" dir="2700000" algn="tl" rotWithShape="0">
                    <a:schemeClr val="accent2"/>
                  </a:outerShdw>
                </a:effectLst>
                <a:cs typeface="B Jadid" panose="00000700000000000000" pitchFamily="2" charset="-78"/>
              </a:rPr>
              <a:t>معرفی سامانه کوثربلاک</a:t>
            </a:r>
            <a:endParaRPr lang="en-US" sz="3200" b="1" dirty="0">
              <a:ln w="6600">
                <a:solidFill>
                  <a:srgbClr val="FF0000"/>
                </a:solidFill>
                <a:prstDash val="solid"/>
              </a:ln>
              <a:solidFill>
                <a:schemeClr val="tx1">
                  <a:lumMod val="95000"/>
                  <a:lumOff val="5000"/>
                </a:schemeClr>
              </a:solidFill>
              <a:effectLst>
                <a:outerShdw dist="38100" dir="2700000" algn="tl" rotWithShape="0">
                  <a:schemeClr val="accent2"/>
                </a:outerShdw>
              </a:effectLst>
              <a:cs typeface="B Jadid" panose="00000700000000000000" pitchFamily="2" charset="-78"/>
            </a:endParaRPr>
          </a:p>
        </p:txBody>
      </p:sp>
      <p:sp>
        <p:nvSpPr>
          <p:cNvPr id="6" name="Curved Left Arrow 5"/>
          <p:cNvSpPr/>
          <p:nvPr/>
        </p:nvSpPr>
        <p:spPr>
          <a:xfrm>
            <a:off x="7468261" y="842487"/>
            <a:ext cx="978946" cy="11376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nip Diagonal Corner Rectangle 7"/>
          <p:cNvSpPr/>
          <p:nvPr/>
        </p:nvSpPr>
        <p:spPr>
          <a:xfrm>
            <a:off x="398033" y="1932603"/>
            <a:ext cx="8049174" cy="442064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032" y="2162766"/>
            <a:ext cx="7819151" cy="4524315"/>
          </a:xfrm>
          <a:prstGeom prst="rect">
            <a:avLst/>
          </a:prstGeom>
          <a:noFill/>
        </p:spPr>
        <p:txBody>
          <a:bodyPr wrap="square" rtlCol="0">
            <a:spAutoFit/>
          </a:bodyPr>
          <a:lstStyle/>
          <a:p>
            <a:pPr algn="r"/>
            <a:r>
              <a:rPr lang="fa-IR" b="1" dirty="0" smtClean="0">
                <a:effectLst/>
                <a:cs typeface="B Jadid" panose="00000700000000000000" pitchFamily="2" charset="-78"/>
              </a:rPr>
              <a:t>معرفی کوثر بلاگ</a:t>
            </a:r>
            <a:endParaRPr lang="fa-IR" dirty="0" smtClean="0">
              <a:effectLst/>
              <a:cs typeface="B Jadid" panose="00000700000000000000" pitchFamily="2" charset="-78"/>
            </a:endParaRPr>
          </a:p>
          <a:p>
            <a:pPr algn="r"/>
            <a:r>
              <a:rPr lang="fa-IR" dirty="0" smtClean="0">
                <a:cs typeface="B Badr" panose="00000400000000000000" pitchFamily="2" charset="-78"/>
              </a:rPr>
              <a:t>سامانه وبلاگ نویسی«کوثر بلاگ» با هدف تولید محتوای فرهنگی و مذهبی بومی در فضای مجازی و گسترش فرهنگ استفاده از ابزار‌های نوین در بین بانوان راه اندازی شده است. کوثربلاگ بر آن است تا با ایجاد زمینه وبلاگ نویسی بانوان در محیطی امن و نجیب، از این رهگذر بتواند فرصتی برای ارائه الگوی صحیح زن مسلمان در فضای مجازی فراهم کند. </a:t>
            </a:r>
          </a:p>
          <a:p>
            <a:pPr algn="r"/>
            <a:endParaRPr lang="fa-IR" dirty="0" smtClean="0">
              <a:cs typeface="B Badr" panose="00000400000000000000" pitchFamily="2" charset="-78"/>
            </a:endParaRPr>
          </a:p>
          <a:p>
            <a:pPr algn="r"/>
            <a:r>
              <a:rPr lang="fa-IR" b="1" dirty="0" smtClean="0">
                <a:cs typeface="B Jadid" panose="00000700000000000000" pitchFamily="2" charset="-78"/>
              </a:rPr>
              <a:t>ویژگی‌های سامانه کوثر بلاگ:</a:t>
            </a:r>
          </a:p>
          <a:p>
            <a:pPr algn="r"/>
            <a:r>
              <a:rPr lang="fa-IR" dirty="0" smtClean="0">
                <a:cs typeface="B Badr" panose="00000400000000000000" pitchFamily="2" charset="-78"/>
              </a:rPr>
              <a:t>* امکانات متنوع و ابزارهای قدرتمند وبلاگ نویسی</a:t>
            </a:r>
          </a:p>
          <a:p>
            <a:pPr algn="r"/>
            <a:r>
              <a:rPr lang="fa-IR" dirty="0" smtClean="0">
                <a:cs typeface="B Badr" panose="00000400000000000000" pitchFamily="2" charset="-78"/>
              </a:rPr>
              <a:t>* قابلیت آپلود انواع فایل (آپلود سنتر)</a:t>
            </a:r>
          </a:p>
          <a:p>
            <a:pPr algn="r"/>
            <a:r>
              <a:rPr lang="fa-IR" dirty="0" smtClean="0">
                <a:cs typeface="B Badr" panose="00000400000000000000" pitchFamily="2" charset="-78"/>
              </a:rPr>
              <a:t>* آموزش و پشتیبانی کاربران</a:t>
            </a:r>
          </a:p>
          <a:p>
            <a:pPr algn="r"/>
            <a:r>
              <a:rPr lang="fa-IR" dirty="0" smtClean="0">
                <a:cs typeface="B Badr" panose="00000400000000000000" pitchFamily="2" charset="-78"/>
              </a:rPr>
              <a:t>* قالب های اختصاصی در موضوعات مختلف مذهبی و اجتماعی</a:t>
            </a:r>
          </a:p>
          <a:p>
            <a:pPr algn="r"/>
            <a:r>
              <a:rPr lang="fa-IR" dirty="0" smtClean="0">
                <a:cs typeface="B Badr" panose="00000400000000000000" pitchFamily="2" charset="-78"/>
              </a:rPr>
              <a:t>* فضای وبلاگ نویسی متفاوت با حضور گسترده طلاب خواهر و وبلاگ نویس های دینی</a:t>
            </a:r>
          </a:p>
          <a:p>
            <a:pPr algn="r"/>
            <a:r>
              <a:rPr lang="fa-IR" dirty="0" smtClean="0">
                <a:cs typeface="B Badr" panose="00000400000000000000" pitchFamily="2" charset="-78"/>
              </a:rPr>
              <a:t>* وبلاگ نویسی بانوان در محیطی امن و نجیب</a:t>
            </a:r>
          </a:p>
          <a:p>
            <a:pPr algn="r"/>
            <a:r>
              <a:rPr lang="fa-IR" dirty="0" smtClean="0">
                <a:cs typeface="B Badr" panose="00000400000000000000" pitchFamily="2" charset="-78"/>
              </a:rPr>
              <a:t>* اجرای طرح ها، برنامه ها و مسابقات مناسبتی</a:t>
            </a:r>
          </a:p>
          <a:p>
            <a:pPr algn="r"/>
            <a:r>
              <a:rPr lang="fa-IR" dirty="0" smtClean="0">
                <a:cs typeface="B Badr" panose="00000400000000000000" pitchFamily="2" charset="-78"/>
              </a:rPr>
              <a:t>* امنیت بالا در ذخیره و بازیابی اطلاعات</a:t>
            </a:r>
          </a:p>
          <a:p>
            <a:pPr algn="r"/>
            <a:r>
              <a:rPr lang="fa-IR" dirty="0" smtClean="0">
                <a:cs typeface="B Badr" panose="00000400000000000000" pitchFamily="2" charset="-78"/>
              </a:rPr>
              <a:t>-</a:t>
            </a:r>
          </a:p>
        </p:txBody>
      </p:sp>
      <p:sp>
        <p:nvSpPr>
          <p:cNvPr id="10" name="Oval Callout 9"/>
          <p:cNvSpPr/>
          <p:nvPr/>
        </p:nvSpPr>
        <p:spPr>
          <a:xfrm rot="1474461">
            <a:off x="8740285" y="1517270"/>
            <a:ext cx="3388659" cy="2860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0113904">
            <a:off x="8625285" y="2043221"/>
            <a:ext cx="2716402" cy="738664"/>
          </a:xfrm>
          <a:prstGeom prst="rect">
            <a:avLst/>
          </a:prstGeom>
          <a:noFill/>
        </p:spPr>
        <p:txBody>
          <a:bodyPr wrap="square" rtlCol="0">
            <a:spAutoFit/>
          </a:bodyPr>
          <a:lstStyle/>
          <a:p>
            <a:pPr algn="ctr"/>
            <a:r>
              <a:rPr lang="fa-IR" sz="1400" dirty="0" smtClean="0">
                <a:ln>
                  <a:solidFill>
                    <a:schemeClr val="accent6"/>
                  </a:solidFill>
                </a:ln>
                <a:solidFill>
                  <a:schemeClr val="tx1">
                    <a:lumMod val="95000"/>
                    <a:lumOff val="5000"/>
                  </a:schemeClr>
                </a:solidFill>
                <a:cs typeface="B Jadid" panose="00000700000000000000" pitchFamily="2" charset="-78"/>
              </a:rPr>
              <a:t>حجت الاسلام والمسلمین جمشیدی</a:t>
            </a:r>
          </a:p>
          <a:p>
            <a:pPr algn="ctr"/>
            <a:endParaRPr lang="fa-IR" sz="1400" dirty="0">
              <a:ln>
                <a:solidFill>
                  <a:schemeClr val="accent6"/>
                </a:solidFill>
              </a:ln>
              <a:solidFill>
                <a:schemeClr val="tx1">
                  <a:lumMod val="95000"/>
                  <a:lumOff val="5000"/>
                </a:schemeClr>
              </a:solidFill>
              <a:cs typeface="B Jadid" panose="00000700000000000000" pitchFamily="2" charset="-78"/>
            </a:endParaRPr>
          </a:p>
          <a:p>
            <a:pPr algn="ctr"/>
            <a:r>
              <a:rPr lang="fa-IR" sz="1400" dirty="0" smtClean="0">
                <a:ln>
                  <a:solidFill>
                    <a:schemeClr val="accent6"/>
                  </a:solidFill>
                </a:ln>
                <a:solidFill>
                  <a:schemeClr val="tx1">
                    <a:lumMod val="95000"/>
                    <a:lumOff val="5000"/>
                  </a:schemeClr>
                </a:solidFill>
                <a:cs typeface="B Jadid" panose="00000700000000000000" pitchFamily="2" charset="-78"/>
              </a:rPr>
              <a:t> مدیر حوزه های علمیه خواهران</a:t>
            </a:r>
            <a:endParaRPr lang="en-US" sz="1400" dirty="0">
              <a:ln>
                <a:solidFill>
                  <a:schemeClr val="accent6"/>
                </a:solidFill>
              </a:ln>
              <a:solidFill>
                <a:schemeClr val="tx1">
                  <a:lumMod val="95000"/>
                  <a:lumOff val="5000"/>
                </a:schemeClr>
              </a:solidFill>
              <a:cs typeface="B Jadid" panose="00000700000000000000" pitchFamily="2" charset="-78"/>
            </a:endParaRPr>
          </a:p>
        </p:txBody>
      </p:sp>
      <p:sp>
        <p:nvSpPr>
          <p:cNvPr id="13" name="TextBox 12"/>
          <p:cNvSpPr txBox="1"/>
          <p:nvPr/>
        </p:nvSpPr>
        <p:spPr>
          <a:xfrm rot="19930124">
            <a:off x="9061310" y="2907936"/>
            <a:ext cx="3042709" cy="646331"/>
          </a:xfrm>
          <a:prstGeom prst="rect">
            <a:avLst/>
          </a:prstGeom>
          <a:noFill/>
        </p:spPr>
        <p:txBody>
          <a:bodyPr wrap="square" rtlCol="0">
            <a:spAutoFit/>
          </a:bodyPr>
          <a:lstStyle/>
          <a:p>
            <a:pPr algn="ctr"/>
            <a:r>
              <a:rPr lang="fa-IR" b="1" dirty="0" smtClean="0">
                <a:ln w="6600">
                  <a:solidFill>
                    <a:schemeClr val="accent2"/>
                  </a:solidFill>
                  <a:prstDash val="solid"/>
                </a:ln>
                <a:solidFill>
                  <a:srgbClr val="FFFFFF"/>
                </a:solidFill>
                <a:effectLst>
                  <a:outerShdw dist="38100" dir="2700000" algn="tl" rotWithShape="0">
                    <a:schemeClr val="accent2"/>
                  </a:outerShdw>
                </a:effectLst>
                <a:cs typeface="B Jadid" panose="00000700000000000000" pitchFamily="2" charset="-78"/>
              </a:rPr>
              <a:t>شعارما در حوزه علمیه خواهران هرطلبه یک وبلاگ است.</a:t>
            </a:r>
            <a:endParaRPr lang="en-US" b="1" dirty="0">
              <a:ln w="6600">
                <a:solidFill>
                  <a:schemeClr val="accent2"/>
                </a:solidFill>
                <a:prstDash val="solid"/>
              </a:ln>
              <a:solidFill>
                <a:srgbClr val="FFFFFF"/>
              </a:solidFill>
              <a:effectLst>
                <a:outerShdw dist="38100" dir="2700000" algn="tl" rotWithShape="0">
                  <a:schemeClr val="accent2"/>
                </a:outerShdw>
              </a:effectLst>
              <a:cs typeface="B Jadid" panose="00000700000000000000" pitchFamily="2" charset="-78"/>
            </a:endParaRPr>
          </a:p>
        </p:txBody>
      </p:sp>
    </p:spTree>
    <p:extLst>
      <p:ext uri="{BB962C8B-B14F-4D97-AF65-F5344CB8AC3E}">
        <p14:creationId xmlns:p14="http://schemas.microsoft.com/office/powerpoint/2010/main" val="2692474055"/>
      </p:ext>
    </p:extLst>
  </p:cSld>
  <p:clrMapOvr>
    <a:masterClrMapping/>
  </p:clrMapOvr>
  <mc:AlternateContent xmlns:mc="http://schemas.openxmlformats.org/markup-compatibility/2006" xmlns:p14="http://schemas.microsoft.com/office/powerpoint/2010/main">
    <mc:Choice Requires="p14">
      <p:transition spd="slow" p14:dur="1500" advTm="8000">
        <p:split orient="vert"/>
      </p:transition>
    </mc:Choice>
    <mc:Fallback xmlns="">
      <p:transition spd="slow" advTm="8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8129"/>
            <a:ext cx="6755802" cy="400110"/>
          </a:xfrm>
          <a:prstGeom prst="rect">
            <a:avLst/>
          </a:prstGeom>
          <a:noFill/>
        </p:spPr>
        <p:txBody>
          <a:bodyPr wrap="square" rtlCol="0">
            <a:spAutoFit/>
          </a:bodyPr>
          <a:lstStyle/>
          <a:p>
            <a:pPr algn="ctr"/>
            <a:r>
              <a:rPr lang="fa-IR" sz="2000" dirty="0" smtClean="0">
                <a:cs typeface="B Jadid" panose="00000700000000000000" pitchFamily="2" charset="-78"/>
              </a:rPr>
              <a:t>اهمیت حضور در فضای مجازی در بیا نات رهبر معظم انقلاب</a:t>
            </a:r>
            <a:endParaRPr lang="en-US" sz="2000" dirty="0">
              <a:cs typeface="B Jadid" panose="00000700000000000000" pitchFamily="2" charset="-78"/>
            </a:endParaRPr>
          </a:p>
        </p:txBody>
      </p:sp>
      <p:sp>
        <p:nvSpPr>
          <p:cNvPr id="7" name="TextBox 6"/>
          <p:cNvSpPr txBox="1"/>
          <p:nvPr/>
        </p:nvSpPr>
        <p:spPr>
          <a:xfrm>
            <a:off x="0" y="516368"/>
            <a:ext cx="6884893" cy="4719754"/>
          </a:xfrm>
          <a:prstGeom prst="rect">
            <a:avLst/>
          </a:prstGeom>
          <a:noFill/>
        </p:spPr>
        <p:txBody>
          <a:bodyPr wrap="square" rtlCol="0">
            <a:spAutoFit/>
          </a:bodyPr>
          <a:lstStyle/>
          <a:p>
            <a:pPr algn="r">
              <a:lnSpc>
                <a:spcPct val="115000"/>
              </a:lnSpc>
            </a:pPr>
            <a:r>
              <a:rPr lang="ar-SA" b="1" dirty="0" smtClean="0">
                <a:solidFill>
                  <a:srgbClr val="C00000"/>
                </a:solidFill>
                <a:effectLst/>
                <a:latin typeface="Calibri" panose="020F0502020204030204" pitchFamily="34" charset="0"/>
                <a:ea typeface="Times New Roman" panose="02020603050405020304" pitchFamily="18" charset="0"/>
                <a:cs typeface="B Titr" panose="00000700000000000000" pitchFamily="2" charset="-78"/>
              </a:rPr>
              <a:t>مقام معظم رهبری سال‌ها است که دغدغه فرهنگی و غفلت از آسیب های فضای مجازی را گوشزد می کنند، ایشان فرموده است اگر من امروز رهبر انقلاب نبودم حتماً رئیس فضای</a:t>
            </a:r>
            <a:r>
              <a:rPr lang="fa-IR" b="1" dirty="0">
                <a:solidFill>
                  <a:srgbClr val="C00000"/>
                </a:solidFill>
                <a:latin typeface="Calibri" panose="020F0502020204030204" pitchFamily="34" charset="0"/>
                <a:ea typeface="Times New Roman" panose="02020603050405020304" pitchFamily="18" charset="0"/>
                <a:cs typeface="B Titr" panose="00000700000000000000" pitchFamily="2" charset="-78"/>
              </a:rPr>
              <a:t> </a:t>
            </a:r>
            <a:r>
              <a:rPr lang="ar-SA" b="1" dirty="0" smtClean="0">
                <a:solidFill>
                  <a:srgbClr val="C00000"/>
                </a:solidFill>
                <a:effectLst/>
                <a:latin typeface="Calibri" panose="020F0502020204030204" pitchFamily="34" charset="0"/>
                <a:ea typeface="Times New Roman" panose="02020603050405020304" pitchFamily="18" charset="0"/>
                <a:cs typeface="B Titr" panose="00000700000000000000" pitchFamily="2" charset="-78"/>
              </a:rPr>
              <a:t>مجازی کشور می‌شدم که این اهمیت فضای مجازی را نشان می‌دهد</a:t>
            </a:r>
            <a:r>
              <a:rPr lang="fa-IR" b="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p>
          <a:p>
            <a:pPr algn="r">
              <a:lnSpc>
                <a:spcPct val="115000"/>
              </a:lnSpc>
            </a:pP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ایشان همچنین بیان کرده اند: دشمن برای </a:t>
            </a: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هر یک نفر از ۷۰ میلیون نفر جمعیت ایران پرونده </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درستکرده </a:t>
            </a: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است و </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برای </a:t>
            </a: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تصرف عقول و قلوب برنامه دارند</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a:t>
            </a:r>
          </a:p>
          <a:p>
            <a:pPr algn="r">
              <a:lnSpc>
                <a:spcPct val="115000"/>
              </a:lnSpc>
            </a:pPr>
            <a:endPar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115000"/>
              </a:lnSpc>
            </a:pP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دشمنان </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به‌ دنبال </a:t>
            </a: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عوض کردن باور و اعتقاد هستند و فقط در زمینه فضای مجازی لشکری را به خط کرده‌اند مانند واتس‌اپ و وایبر و </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ایمیل </a:t>
            </a: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که پایه و کف کارهایی است که انجام می‌دهند </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و</a:t>
            </a:r>
          </a:p>
          <a:p>
            <a:pPr algn="r">
              <a:lnSpc>
                <a:spcPct val="115000"/>
              </a:lnSpc>
            </a:pP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 کارتل‌های بزرگی </a:t>
            </a: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برای هم‌افزایی‌های اینها برحسب هر کشور و قبیله شکل </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می‌گیرد.</a:t>
            </a:r>
          </a:p>
          <a:p>
            <a:pPr algn="r">
              <a:lnSpc>
                <a:spcPct val="115000"/>
              </a:lnSpc>
            </a:pPr>
            <a:endPar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115000"/>
              </a:lnSpc>
            </a:pPr>
            <a:r>
              <a:rPr lang="fa-IR" sz="1600" b="1" dirty="0">
                <a:solidFill>
                  <a:srgbClr val="C00000"/>
                </a:solidFill>
                <a:latin typeface="Calibri" panose="020F0502020204030204" pitchFamily="34" charset="0"/>
                <a:ea typeface="Calibri" panose="020F0502020204030204" pitchFamily="34" charset="0"/>
                <a:cs typeface="B Titr" panose="00000700000000000000" pitchFamily="2" charset="-78"/>
              </a:rPr>
              <a:t>پیدایش فناوری‌های ارتباطاتی و اطلاعاتی، فرصت‌ها و تهدیدهای انقلاب را چنان برجسته کرده که استمرار و تکامل انقلاب اسلامی منوط به توجه خاص و جدی و سرمایه‌گذاری نظام در این زمینه است. این یکی از جهاتی است که حوزه‌ی فضای مجازی را در نظر رهبری معظم به اندازه‌ی خود انقلاب اسلامی پراهمیت کرده </a:t>
            </a:r>
            <a:r>
              <a:rPr lang="fa-IR" sz="16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است. و باید جوانان ما بویژه طلاب علوم دینی و فرهیخته گان کشور با حضور فعال خود در این فضا نیز آن چنان بکوشند که نقشه های دشمن اسلامی مانند همیشه در نطفه خفه شده و نقش بر آب گردد. </a:t>
            </a:r>
            <a:endParaRPr lang="en-US" sz="1600" b="1"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655823054"/>
      </p:ext>
    </p:extLst>
  </p:cSld>
  <p:clrMapOvr>
    <a:masterClrMapping/>
  </p:clrMapOvr>
  <p:transition spd="slow" advTm="8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024743" y="220532"/>
            <a:ext cx="5066852" cy="523220"/>
          </a:xfrm>
          <a:prstGeom prst="rect">
            <a:avLst/>
          </a:prstGeom>
          <a:noFill/>
        </p:spPr>
        <p:txBody>
          <a:bodyPr wrap="square" rtlCol="0">
            <a:spAutoFit/>
          </a:bodyPr>
          <a:lstStyle/>
          <a:p>
            <a:pPr algn="ctr"/>
            <a:r>
              <a:rPr lang="fa-IR"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Jadid" panose="00000700000000000000" pitchFamily="2" charset="-78"/>
              </a:rPr>
              <a:t>اهمیت تبلیغ طلاب در فضای مجازی</a:t>
            </a:r>
            <a:endPar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Jadid" panose="00000700000000000000" pitchFamily="2" charset="-78"/>
            </a:endParaRPr>
          </a:p>
        </p:txBody>
      </p:sp>
      <p:sp>
        <p:nvSpPr>
          <p:cNvPr id="7" name="TextBox 6"/>
          <p:cNvSpPr txBox="1"/>
          <p:nvPr/>
        </p:nvSpPr>
        <p:spPr>
          <a:xfrm>
            <a:off x="0" y="1071860"/>
            <a:ext cx="12091595" cy="5355312"/>
          </a:xfrm>
          <a:prstGeom prst="rect">
            <a:avLst/>
          </a:prstGeom>
          <a:noFill/>
        </p:spPr>
        <p:txBody>
          <a:bodyPr wrap="square" rtlCol="0">
            <a:spAutoFit/>
          </a:bodyPr>
          <a:lstStyle/>
          <a:p>
            <a:pPr algn="r"/>
            <a:r>
              <a:rPr lang="ar-SA" dirty="0" smtClean="0">
                <a:ln w="0"/>
                <a:effectLst>
                  <a:outerShdw blurRad="38100" dist="19050" dir="2700000" algn="tl" rotWithShape="0">
                    <a:schemeClr val="dk1">
                      <a:alpha val="40000"/>
                    </a:schemeClr>
                  </a:outerShdw>
                </a:effectLst>
                <a:cs typeface="B Titr" panose="00000700000000000000" pitchFamily="2" charset="-78"/>
              </a:rPr>
              <a:t>با </a:t>
            </a:r>
            <a:r>
              <a:rPr lang="fa-IR" dirty="0" smtClean="0">
                <a:ln w="0"/>
                <a:effectLst>
                  <a:outerShdw blurRad="38100" dist="19050" dir="2700000" algn="tl" rotWithShape="0">
                    <a:schemeClr val="dk1">
                      <a:alpha val="40000"/>
                    </a:schemeClr>
                  </a:outerShdw>
                </a:effectLst>
                <a:cs typeface="B Titr" panose="00000700000000000000" pitchFamily="2" charset="-78"/>
              </a:rPr>
              <a:t>توجه </a:t>
            </a:r>
            <a:r>
              <a:rPr lang="ar-SA" dirty="0" smtClean="0">
                <a:ln w="0"/>
                <a:effectLst>
                  <a:outerShdw blurRad="38100" dist="19050" dir="2700000" algn="tl" rotWithShape="0">
                    <a:schemeClr val="dk1">
                      <a:alpha val="40000"/>
                    </a:schemeClr>
                  </a:outerShdw>
                </a:effectLst>
                <a:cs typeface="B Titr" panose="00000700000000000000" pitchFamily="2" charset="-78"/>
              </a:rPr>
              <a:t> به اهمیت فضای مجازی و تبلیغ دین در این فضا </a:t>
            </a:r>
            <a:r>
              <a:rPr lang="fa-IR" dirty="0" smtClean="0">
                <a:ln w="0"/>
                <a:effectLst>
                  <a:outerShdw blurRad="38100" dist="19050" dir="2700000" algn="tl" rotWithShape="0">
                    <a:schemeClr val="dk1">
                      <a:alpha val="40000"/>
                    </a:schemeClr>
                  </a:outerShdw>
                </a:effectLst>
                <a:cs typeface="B Titr" panose="00000700000000000000" pitchFamily="2" charset="-78"/>
              </a:rPr>
              <a:t>، </a:t>
            </a:r>
            <a:r>
              <a:rPr lang="ar-SA" dirty="0" smtClean="0">
                <a:ln w="0"/>
                <a:effectLst>
                  <a:outerShdw blurRad="38100" dist="19050" dir="2700000" algn="tl" rotWithShape="0">
                    <a:schemeClr val="dk1">
                      <a:alpha val="40000"/>
                    </a:schemeClr>
                  </a:outerShdw>
                </a:effectLst>
                <a:cs typeface="B Titr" panose="00000700000000000000" pitchFamily="2" charset="-78"/>
              </a:rPr>
              <a:t>ضرورت رسانه </a:t>
            </a:r>
            <a:r>
              <a:rPr lang="fa-IR" dirty="0" smtClean="0">
                <a:ln w="0"/>
                <a:effectLst>
                  <a:outerShdw blurRad="38100" dist="19050" dir="2700000" algn="tl" rotWithShape="0">
                    <a:schemeClr val="dk1">
                      <a:alpha val="40000"/>
                    </a:schemeClr>
                  </a:outerShdw>
                </a:effectLst>
                <a:cs typeface="B Titr" panose="00000700000000000000" pitchFamily="2" charset="-78"/>
              </a:rPr>
              <a:t>و</a:t>
            </a:r>
            <a:r>
              <a:rPr lang="ar-SA" dirty="0" smtClean="0">
                <a:ln w="0"/>
                <a:effectLst>
                  <a:outerShdw blurRad="38100" dist="19050" dir="2700000" algn="tl" rotWithShape="0">
                    <a:schemeClr val="dk1">
                      <a:alpha val="40000"/>
                    </a:schemeClr>
                  </a:outerShdw>
                </a:effectLst>
                <a:cs typeface="B Titr" panose="00000700000000000000" pitchFamily="2" charset="-78"/>
              </a:rPr>
              <a:t>منبر نفی نمی‌</a:t>
            </a:r>
            <a:r>
              <a:rPr lang="fa-IR" dirty="0" smtClean="0">
                <a:ln w="0"/>
                <a:effectLst>
                  <a:outerShdw blurRad="38100" dist="19050" dir="2700000" algn="tl" rotWithShape="0">
                    <a:schemeClr val="dk1">
                      <a:alpha val="40000"/>
                    </a:schemeClr>
                  </a:outerShdw>
                </a:effectLst>
                <a:cs typeface="B Titr" panose="00000700000000000000" pitchFamily="2" charset="-78"/>
              </a:rPr>
              <a:t> شود </a:t>
            </a:r>
            <a:r>
              <a:rPr lang="ar-SA" dirty="0" smtClean="0">
                <a:ln w="0"/>
                <a:effectLst>
                  <a:outerShdw blurRad="38100" dist="19050" dir="2700000" algn="tl" rotWithShape="0">
                    <a:schemeClr val="dk1">
                      <a:alpha val="40000"/>
                    </a:schemeClr>
                  </a:outerShdw>
                </a:effectLst>
                <a:cs typeface="B Titr" panose="00000700000000000000" pitchFamily="2" charset="-78"/>
              </a:rPr>
              <a:t>، اما </a:t>
            </a:r>
            <a:r>
              <a:rPr lang="fa-IR" dirty="0" smtClean="0">
                <a:ln w="0"/>
                <a:effectLst>
                  <a:outerShdw blurRad="38100" dist="19050" dir="2700000" algn="tl" rotWithShape="0">
                    <a:schemeClr val="dk1">
                      <a:alpha val="40000"/>
                    </a:schemeClr>
                  </a:outerShdw>
                </a:effectLst>
                <a:cs typeface="B Titr" panose="00000700000000000000" pitchFamily="2" charset="-78"/>
              </a:rPr>
              <a:t>باید خاطر نشان کرد </a:t>
            </a:r>
            <a:r>
              <a:rPr lang="ar-SA" dirty="0" smtClean="0">
                <a:ln w="0"/>
                <a:effectLst>
                  <a:outerShdw blurRad="38100" dist="19050" dir="2700000" algn="tl" rotWithShape="0">
                    <a:schemeClr val="dk1">
                      <a:alpha val="40000"/>
                    </a:schemeClr>
                  </a:outerShdw>
                </a:effectLst>
                <a:cs typeface="B Titr" panose="00000700000000000000" pitchFamily="2" charset="-78"/>
              </a:rPr>
              <a:t> شکل برقراری ارتباطات در دنیای جدید متفاوت شده است</a:t>
            </a:r>
            <a:r>
              <a:rPr lang="fa-IR" dirty="0" smtClean="0">
                <a:ln w="0"/>
                <a:effectLst>
                  <a:outerShdw blurRad="38100" dist="19050" dir="2700000" algn="tl" rotWithShape="0">
                    <a:schemeClr val="dk1">
                      <a:alpha val="40000"/>
                    </a:schemeClr>
                  </a:outerShdw>
                </a:effectLst>
                <a:cs typeface="B Titr" panose="00000700000000000000" pitchFamily="2" charset="-78"/>
              </a:rPr>
              <a:t>. </a:t>
            </a:r>
          </a:p>
          <a:p>
            <a:pPr algn="r"/>
            <a:endParaRPr lang="fa-IR"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dirty="0" smtClean="0">
                <a:ln w="0"/>
                <a:effectLst>
                  <a:outerShdw blurRad="38100" dist="19050" dir="2700000" algn="tl" rotWithShape="0">
                    <a:schemeClr val="dk1">
                      <a:alpha val="40000"/>
                    </a:schemeClr>
                  </a:outerShdw>
                </a:effectLst>
                <a:cs typeface="B Titr" panose="00000700000000000000" pitchFamily="2" charset="-78"/>
              </a:rPr>
              <a:t>از آنجا که امروزه  بیشترین ارتباطات در فضای مجازی صورت می‌گیرد، لذا این جنبه‌ها باید مورد توجه قرار بگیرد. اگر طلاب بتوانند وارد فضای مجازی شوند، دیگر نیازی نیست که با صرف هزینه و زمان بسیار برای تبلیغ دین به راه‌های دور سفر کنند و به امر تبلیغ بپردازند.</a:t>
            </a:r>
          </a:p>
          <a:p>
            <a:pPr algn="r"/>
            <a:r>
              <a:rPr lang="fa-IR" dirty="0" smtClean="0">
                <a:ln w="0"/>
                <a:effectLst>
                  <a:outerShdw blurRad="38100" dist="19050" dir="2700000" algn="tl" rotWithShape="0">
                    <a:schemeClr val="dk1">
                      <a:alpha val="40000"/>
                    </a:schemeClr>
                  </a:outerShdw>
                </a:effectLst>
                <a:cs typeface="B Titr" panose="00000700000000000000" pitchFamily="2" charset="-78"/>
              </a:rPr>
              <a:t>این درحالی است که می‌توانند با وارد شدن به شبکه‌های اجتماعی و چت ‌روم با کاربران ارتباط برقرار کنند و به تبلیغ بپردازند؛ چراکه کاربر ظاهر طلبه را نمی‌بیند و او به راحتی می‌تواند در جایگاه یک دوست اینترنتی ارتباط برقرار کند، اما همه این موارد در صورتی محقق خواهد شد که مفاهیم دینی را به زیرکی و متناسب با نیاز روز انتقال دهد.</a:t>
            </a:r>
          </a:p>
          <a:p>
            <a:pPr algn="r"/>
            <a:endParaRPr lang="fa-IR"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dirty="0" smtClean="0">
                <a:ln w="0"/>
                <a:effectLst>
                  <a:outerShdw blurRad="38100" dist="19050" dir="2700000" algn="tl" rotWithShape="0">
                    <a:schemeClr val="dk1">
                      <a:alpha val="40000"/>
                    </a:schemeClr>
                  </a:outerShdw>
                </a:effectLst>
                <a:cs typeface="B Titr" panose="00000700000000000000" pitchFamily="2" charset="-78"/>
              </a:rPr>
              <a:t>طلاب برای ورود به فضای مجازی باید از تخصص لازم برخوردار باشند تا بتوانند با کاربر ارتباط برقرار کند و به تبلیغ دین بپردازد، شاید اگر کاربر از ابتدای امر بداند که با یک روحانی ارتباط گرفته از ادامه ارتباط خودداری کند؛ بنابراین طلاب برای ورود به چنین فضاهایی باید تمامی موارد را در نظر داشته باشد تا کاربر به او اعتماد کند و در نهایت دین را متناسب با نیازهایش انتقال دهد.</a:t>
            </a:r>
          </a:p>
          <a:p>
            <a:pPr algn="r"/>
            <a:endParaRPr lang="fa-IR"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dirty="0" smtClean="0">
                <a:ln w="0"/>
                <a:effectLst>
                  <a:outerShdw blurRad="38100" dist="19050" dir="2700000" algn="tl" rotWithShape="0">
                    <a:schemeClr val="dk1">
                      <a:alpha val="40000"/>
                    </a:schemeClr>
                  </a:outerShdw>
                </a:effectLst>
                <a:cs typeface="B Titr" panose="00000700000000000000" pitchFamily="2" charset="-78"/>
              </a:rPr>
              <a:t> تبلیغ دین در فضای مجازی مصداقی از امر به معروف و نهی از منکر است وظیفه اصلی مبلغان دین، نیز امر به معروف و نهی از منکر است؛ بنابراین می‌توان از فضای مجازی برای تحقق این امر بهره‌مند شد تا شاهد تبلیغ دین در گستره جهانی باشیم؛ شاید در رسانه منبر مشکلاتی در نوع برقراری ارتباط باشد، اما در فضای مجازی ارتباط گیری سهل و آسان است. </a:t>
            </a:r>
          </a:p>
          <a:p>
            <a:pPr algn="r"/>
            <a:endParaRPr lang="fa-IR"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dirty="0" smtClean="0">
                <a:ln w="0"/>
                <a:effectLst>
                  <a:outerShdw blurRad="38100" dist="19050" dir="2700000" algn="tl" rotWithShape="0">
                    <a:schemeClr val="dk1">
                      <a:alpha val="40000"/>
                    </a:schemeClr>
                  </a:outerShdw>
                </a:effectLst>
                <a:cs typeface="B Titr" panose="00000700000000000000" pitchFamily="2" charset="-78"/>
              </a:rPr>
              <a:t>هم اکنون که این فضا برای طلاب به ویژه طلاب خواهر در یک بستر خوب وامن در شبکه کوثرنت و سامانه کوثر بلاگ محیا شده است انتظار میرود طلاب محترم بتوانند نهایت استفاده را از این فضا برده و وظیفه ی شرعی خود را در زمینه دین تحقق بخشند.  </a:t>
            </a:r>
          </a:p>
        </p:txBody>
      </p:sp>
    </p:spTree>
    <p:extLst>
      <p:ext uri="{BB962C8B-B14F-4D97-AF65-F5344CB8AC3E}">
        <p14:creationId xmlns:p14="http://schemas.microsoft.com/office/powerpoint/2010/main" val="2080831542"/>
      </p:ext>
    </p:extLst>
  </p:cSld>
  <p:clrMapOvr>
    <a:masterClrMapping/>
  </p:clrMapOvr>
  <mc:AlternateContent xmlns:mc="http://schemas.openxmlformats.org/markup-compatibility/2006" xmlns:p14="http://schemas.microsoft.com/office/powerpoint/2010/main">
    <mc:Choice Requires="p14">
      <p:transition spd="slow" p14:dur="4400" advTm="8000">
        <p14:honeycomb/>
      </p:transition>
    </mc:Choice>
    <mc:Fallback xmlns="">
      <p:transition spd="slow" advTm="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p:cNvSpPr txBox="1"/>
          <p:nvPr/>
        </p:nvSpPr>
        <p:spPr>
          <a:xfrm rot="20516713">
            <a:off x="8928847" y="1658465"/>
            <a:ext cx="3571539" cy="1754326"/>
          </a:xfrm>
          <a:prstGeom prst="rect">
            <a:avLst/>
          </a:prstGeom>
          <a:noFill/>
        </p:spPr>
        <p:txBody>
          <a:bodyPr wrap="square" rtlCol="0">
            <a:spAutoFit/>
          </a:bodyPr>
          <a:lstStyle/>
          <a:p>
            <a:pPr algn="ctr"/>
            <a:r>
              <a:rPr lang="fa-IR" sz="5400" dirty="0" smtClean="0">
                <a:ln>
                  <a:solidFill>
                    <a:srgbClr val="C00000"/>
                  </a:solidFill>
                </a:ln>
                <a:solidFill>
                  <a:schemeClr val="bg1"/>
                </a:solidFill>
                <a:effectLst>
                  <a:glow rad="139700">
                    <a:schemeClr val="accent2">
                      <a:satMod val="175000"/>
                      <a:alpha val="40000"/>
                    </a:schemeClr>
                  </a:glow>
                </a:effectLst>
                <a:cs typeface="B Jadid" panose="00000700000000000000" pitchFamily="2" charset="-78"/>
              </a:rPr>
              <a:t>آیا </a:t>
            </a:r>
          </a:p>
          <a:p>
            <a:pPr algn="ctr"/>
            <a:r>
              <a:rPr lang="fa-IR" sz="5400" dirty="0" smtClean="0">
                <a:ln>
                  <a:solidFill>
                    <a:srgbClr val="C00000"/>
                  </a:solidFill>
                </a:ln>
                <a:solidFill>
                  <a:schemeClr val="bg1"/>
                </a:solidFill>
                <a:effectLst>
                  <a:glow rad="139700">
                    <a:schemeClr val="accent2">
                      <a:satMod val="175000"/>
                      <a:alpha val="40000"/>
                    </a:schemeClr>
                  </a:glow>
                </a:effectLst>
                <a:cs typeface="B Jadid" panose="00000700000000000000" pitchFamily="2" charset="-78"/>
              </a:rPr>
              <a:t>می دانید...</a:t>
            </a:r>
            <a:endParaRPr lang="en-US" sz="5400" dirty="0">
              <a:ln>
                <a:solidFill>
                  <a:srgbClr val="C00000"/>
                </a:solidFill>
              </a:ln>
              <a:solidFill>
                <a:schemeClr val="bg1"/>
              </a:solidFill>
              <a:effectLst>
                <a:glow rad="139700">
                  <a:schemeClr val="accent2">
                    <a:satMod val="175000"/>
                    <a:alpha val="40000"/>
                  </a:schemeClr>
                </a:glow>
              </a:effectLst>
              <a:cs typeface="B Jadid" panose="00000700000000000000" pitchFamily="2" charset="-78"/>
            </a:endParaRPr>
          </a:p>
        </p:txBody>
      </p:sp>
      <p:sp>
        <p:nvSpPr>
          <p:cNvPr id="9" name="TextBox 8"/>
          <p:cNvSpPr txBox="1"/>
          <p:nvPr/>
        </p:nvSpPr>
        <p:spPr>
          <a:xfrm rot="20927864">
            <a:off x="478696" y="1493141"/>
            <a:ext cx="7272169" cy="5355312"/>
          </a:xfrm>
          <a:prstGeom prst="rect">
            <a:avLst/>
          </a:prstGeom>
          <a:noFill/>
        </p:spPr>
        <p:txBody>
          <a:bodyPr wrap="square" rtlCol="0">
            <a:spAutoFit/>
          </a:bodyPr>
          <a:lstStyle/>
          <a:p>
            <a:pPr algn="r"/>
            <a:r>
              <a:rPr lang="fa-IR" sz="1600" dirty="0" smtClean="0">
                <a:solidFill>
                  <a:schemeClr val="accent5">
                    <a:lumMod val="50000"/>
                  </a:schemeClr>
                </a:solidFill>
                <a:cs typeface="B Titr" panose="00000700000000000000" pitchFamily="2" charset="-78"/>
              </a:rPr>
              <a:t>ــ براساس آمارهای رسمی، سهم ایران در تولید محتوا در فضای مجازی کمتر از </a:t>
            </a:r>
            <a:r>
              <a:rPr lang="fa-IR" sz="1600" dirty="0" smtClean="0">
                <a:solidFill>
                  <a:srgbClr val="FF0000"/>
                </a:solidFill>
                <a:cs typeface="B Titr" panose="00000700000000000000" pitchFamily="2" charset="-78"/>
              </a:rPr>
              <a:t>۱ درصد </a:t>
            </a:r>
            <a:r>
              <a:rPr lang="fa-IR" sz="1600" dirty="0" smtClean="0">
                <a:solidFill>
                  <a:schemeClr val="accent5">
                    <a:lumMod val="50000"/>
                  </a:schemeClr>
                </a:solidFill>
                <a:cs typeface="B Titr" panose="00000700000000000000" pitchFamily="2" charset="-78"/>
              </a:rPr>
              <a:t>است که این نشان می دهد ایران در زمینه تولید محتوا و بیان فکر و اندیشه در این فضا از وضعیت مناسبی برخوردار نیست، حال با خود بیندیشید سهم طلاب از این کمتر از</a:t>
            </a:r>
            <a:r>
              <a:rPr lang="fa-IR" sz="1600" dirty="0" smtClean="0">
                <a:solidFill>
                  <a:srgbClr val="FF0000"/>
                </a:solidFill>
                <a:cs typeface="B Titr" panose="00000700000000000000" pitchFamily="2" charset="-78"/>
              </a:rPr>
              <a:t> ۱ درصد  </a:t>
            </a:r>
            <a:r>
              <a:rPr lang="fa-IR" sz="1600" dirty="0" smtClean="0">
                <a:solidFill>
                  <a:schemeClr val="accent5">
                    <a:lumMod val="50000"/>
                  </a:schemeClr>
                </a:solidFill>
                <a:cs typeface="B Titr" panose="00000700000000000000" pitchFamily="2" charset="-78"/>
              </a:rPr>
              <a:t>چه مقدار است؟</a:t>
            </a:r>
          </a:p>
          <a:p>
            <a:pPr algn="r"/>
            <a:endParaRPr lang="fa-IR" sz="1600" dirty="0">
              <a:solidFill>
                <a:schemeClr val="accent5">
                  <a:lumMod val="50000"/>
                </a:schemeClr>
              </a:solidFill>
              <a:cs typeface="B Titr" panose="00000700000000000000" pitchFamily="2" charset="-78"/>
            </a:endParaRPr>
          </a:p>
          <a:p>
            <a:pPr algn="r"/>
            <a:r>
              <a:rPr lang="fa-IR" sz="1600" dirty="0" smtClean="0">
                <a:solidFill>
                  <a:schemeClr val="accent5">
                    <a:lumMod val="50000"/>
                  </a:schemeClr>
                </a:solidFill>
                <a:cs typeface="B Titr" panose="00000700000000000000" pitchFamily="2" charset="-78"/>
              </a:rPr>
              <a:t>ــ در کشور ما به دلیل کمبود محتوا و ضعف آن در فضای مجازی، مردم فقط جهت سرگرمی از این فضا استفاده می کنند بدون اینکه سودی از این استفاده برده باشند ذره ای به علم ودارایی آن ها افزوده شود و فقط  گران بها ترین سرمایه ی خود یعنی زمان و گذر عمررا از دست می دهند.  </a:t>
            </a:r>
          </a:p>
          <a:p>
            <a:pPr algn="r"/>
            <a:endParaRPr lang="fa-IR" sz="1600" dirty="0">
              <a:solidFill>
                <a:schemeClr val="accent5">
                  <a:lumMod val="50000"/>
                </a:schemeClr>
              </a:solidFill>
              <a:cs typeface="B Titr" panose="00000700000000000000" pitchFamily="2" charset="-78"/>
            </a:endParaRPr>
          </a:p>
          <a:p>
            <a:pPr algn="r"/>
            <a:r>
              <a:rPr lang="fa-IR" sz="1600" dirty="0" smtClean="0">
                <a:solidFill>
                  <a:schemeClr val="accent5">
                    <a:lumMod val="50000"/>
                  </a:schemeClr>
                </a:solidFill>
                <a:cs typeface="B Titr" panose="00000700000000000000" pitchFamily="2" charset="-78"/>
              </a:rPr>
              <a:t>ــ </a:t>
            </a:r>
            <a:r>
              <a:rPr lang="fa-IR" sz="1600" dirty="0" smtClean="0">
                <a:solidFill>
                  <a:srgbClr val="FF0000"/>
                </a:solidFill>
                <a:cs typeface="B Titr" panose="00000700000000000000" pitchFamily="2" charset="-78"/>
              </a:rPr>
              <a:t>۳۰</a:t>
            </a:r>
            <a:r>
              <a:rPr lang="fa-IR" sz="1600" dirty="0" smtClean="0">
                <a:solidFill>
                  <a:schemeClr val="accent5">
                    <a:lumMod val="50000"/>
                  </a:schemeClr>
                </a:solidFill>
                <a:cs typeface="B Titr" panose="00000700000000000000" pitchFamily="2" charset="-78"/>
              </a:rPr>
              <a:t> درصد از بازدید کنندگان کوثر بلاگ از طریق موتورهای جستجوبه وبلاگ های کوثر بلاگ مراجعه می شود.</a:t>
            </a:r>
          </a:p>
          <a:p>
            <a:pPr algn="r"/>
            <a:endParaRPr lang="fa-IR" sz="1600" dirty="0">
              <a:solidFill>
                <a:schemeClr val="accent5">
                  <a:lumMod val="50000"/>
                </a:schemeClr>
              </a:solidFill>
              <a:cs typeface="B Titr" panose="00000700000000000000" pitchFamily="2" charset="-78"/>
            </a:endParaRPr>
          </a:p>
          <a:p>
            <a:pPr algn="r"/>
            <a:r>
              <a:rPr lang="fa-IR" sz="1600" dirty="0" smtClean="0">
                <a:solidFill>
                  <a:schemeClr val="accent5">
                    <a:lumMod val="50000"/>
                  </a:schemeClr>
                </a:solidFill>
                <a:cs typeface="B Titr" panose="00000700000000000000" pitchFamily="2" charset="-78"/>
              </a:rPr>
              <a:t>ــ مدت زمان مطالعه بازدید کنندگان از وبلاگ های کوثر بلاگ به طور میانگین بیش از ۷ دقیقه است.</a:t>
            </a:r>
          </a:p>
          <a:p>
            <a:pPr algn="r"/>
            <a:endParaRPr lang="fa-IR" sz="1600" dirty="0">
              <a:solidFill>
                <a:schemeClr val="accent5">
                  <a:lumMod val="50000"/>
                </a:schemeClr>
              </a:solidFill>
              <a:cs typeface="B Titr" panose="00000700000000000000" pitchFamily="2" charset="-78"/>
            </a:endParaRPr>
          </a:p>
          <a:p>
            <a:pPr algn="r"/>
            <a:r>
              <a:rPr lang="fa-IR" sz="1600" dirty="0" smtClean="0">
                <a:solidFill>
                  <a:schemeClr val="accent5">
                    <a:lumMod val="50000"/>
                  </a:schemeClr>
                </a:solidFill>
                <a:cs typeface="B Titr" panose="00000700000000000000" pitchFamily="2" charset="-78"/>
              </a:rPr>
              <a:t>پس چه زیبا می توان با بررسی و شناخت ذائقه های کاربران فضای مجازی به تولید فکر و ایده  ی نو پرداخته و محتوای بومی و اسلامی را با شکل های خاص و جذاب در اختیار آنان قرار داده و به مبلغ و مروجی واقعی و تأثیر گذاری در این فضا</a:t>
            </a:r>
            <a:r>
              <a:rPr lang="fa-IR" sz="1600" dirty="0">
                <a:solidFill>
                  <a:schemeClr val="accent5">
                    <a:lumMod val="50000"/>
                  </a:schemeClr>
                </a:solidFill>
                <a:cs typeface="B Titr" panose="00000700000000000000" pitchFamily="2" charset="-78"/>
              </a:rPr>
              <a:t> تبدیل</a:t>
            </a:r>
            <a:r>
              <a:rPr lang="fa-IR" sz="1600" dirty="0" smtClean="0">
                <a:solidFill>
                  <a:schemeClr val="accent5">
                    <a:lumMod val="50000"/>
                  </a:schemeClr>
                </a:solidFill>
                <a:cs typeface="B Titr" panose="00000700000000000000" pitchFamily="2" charset="-78"/>
              </a:rPr>
              <a:t> شد.  </a:t>
            </a:r>
          </a:p>
          <a:p>
            <a:pPr algn="r"/>
            <a:endParaRPr lang="fa-IR" sz="1600" dirty="0">
              <a:cs typeface="B Jadid" panose="00000700000000000000" pitchFamily="2" charset="-78"/>
            </a:endParaRPr>
          </a:p>
          <a:p>
            <a:pPr algn="r"/>
            <a:endParaRPr lang="fa-IR" dirty="0" smtClean="0"/>
          </a:p>
          <a:p>
            <a:pPr algn="r"/>
            <a:endParaRPr lang="fa-IR" dirty="0" smtClean="0"/>
          </a:p>
          <a:p>
            <a:pPr algn="r"/>
            <a:endParaRPr lang="en-US" dirty="0"/>
          </a:p>
        </p:txBody>
      </p:sp>
    </p:spTree>
    <p:extLst>
      <p:ext uri="{BB962C8B-B14F-4D97-AF65-F5344CB8AC3E}">
        <p14:creationId xmlns:p14="http://schemas.microsoft.com/office/powerpoint/2010/main" val="1199553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000">
        <p15:prstTrans prst="fracture"/>
      </p:transition>
    </mc:Choice>
    <mc:Fallback xmlns="">
      <p:transition spd="slow"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41631" y="907214"/>
            <a:ext cx="7305545" cy="1077218"/>
          </a:xfrm>
          <a:prstGeom prst="rect">
            <a:avLst/>
          </a:prstGeom>
        </p:spPr>
        <p:txBody>
          <a:bodyPr wrap="square">
            <a:spAutoFit/>
          </a:bodyPr>
          <a:lstStyle/>
          <a:p>
            <a:pPr algn="r"/>
            <a:r>
              <a:rPr lang="fa-IR" sz="1600" dirty="0" smtClean="0">
                <a:cs typeface="B Titr" panose="00000700000000000000" pitchFamily="2" charset="-78"/>
              </a:rPr>
              <a:t>رهبرانقلاب :</a:t>
            </a:r>
          </a:p>
          <a:p>
            <a:pPr algn="r"/>
            <a:r>
              <a:rPr lang="fa-IR" sz="1600" dirty="0" smtClean="0">
                <a:cs typeface="B Titr" panose="00000700000000000000" pitchFamily="2" charset="-78"/>
              </a:rPr>
              <a:t>در فضای_مجازی اگر آدم درست وارد بشود، خوب است.</a:t>
            </a:r>
          </a:p>
          <a:p>
            <a:pPr algn="r"/>
            <a:endParaRPr lang="fa-IR" sz="1600" dirty="0" smtClean="0">
              <a:cs typeface="B Titr" panose="00000700000000000000" pitchFamily="2" charset="-78"/>
            </a:endParaRPr>
          </a:p>
          <a:p>
            <a:pPr algn="r"/>
            <a:r>
              <a:rPr lang="fa-IR" sz="1600" dirty="0" smtClean="0">
                <a:cs typeface="B Titr" panose="00000700000000000000" pitchFamily="2" charset="-78"/>
              </a:rPr>
              <a:t>اما اگر برود غرق بشود. نه، خوب نیست. جای خطرناکی است؛ خیلی باید آدم مراقب باشد.</a:t>
            </a:r>
          </a:p>
        </p:txBody>
      </p:sp>
      <p:sp>
        <p:nvSpPr>
          <p:cNvPr id="4" name="Rectangle 3"/>
          <p:cNvSpPr/>
          <p:nvPr/>
        </p:nvSpPr>
        <p:spPr>
          <a:xfrm>
            <a:off x="-269631" y="2988454"/>
            <a:ext cx="6695944" cy="3785652"/>
          </a:xfrm>
          <a:prstGeom prst="rect">
            <a:avLst/>
          </a:prstGeom>
        </p:spPr>
        <p:txBody>
          <a:bodyPr wrap="square">
            <a:spAutoFit/>
          </a:bodyPr>
          <a:lstStyle/>
          <a:p>
            <a:pPr algn="r"/>
            <a:r>
              <a:rPr lang="fa-IR" sz="1600" dirty="0" smtClean="0">
                <a:ln>
                  <a:solidFill>
                    <a:srgbClr val="C00000"/>
                  </a:solidFill>
                </a:ln>
                <a:effectLst/>
                <a:cs typeface="B Titr" panose="00000700000000000000" pitchFamily="2" charset="-78"/>
              </a:rPr>
              <a:t>شاید سوال شما هم باشد!!!!</a:t>
            </a:r>
          </a:p>
          <a:p>
            <a:pPr algn="r"/>
            <a:endParaRPr lang="fa-IR" sz="1600" dirty="0" smtClean="0">
              <a:cs typeface="B Titr" panose="00000700000000000000" pitchFamily="2" charset="-78"/>
            </a:endParaRPr>
          </a:p>
          <a:p>
            <a:pPr algn="r"/>
            <a:r>
              <a:rPr lang="fa-IR" sz="1600" dirty="0" smtClean="0">
                <a:solidFill>
                  <a:schemeClr val="accent5">
                    <a:lumMod val="75000"/>
                  </a:schemeClr>
                </a:solidFill>
                <a:cs typeface="B Titr" panose="00000700000000000000" pitchFamily="2" charset="-78"/>
              </a:rPr>
              <a:t>امیر مومنان علی(علیه السلام) فرمودند: از رسول خدا(صلی الله علیه و اله و سلم) پرسیدم: چگونه خدای متعال را بخوانم</a:t>
            </a:r>
          </a:p>
          <a:p>
            <a:pPr algn="r"/>
            <a:endParaRPr lang="fa-IR" sz="1600" dirty="0" smtClean="0">
              <a:solidFill>
                <a:schemeClr val="accent5">
                  <a:lumMod val="75000"/>
                </a:schemeClr>
              </a:solidFill>
              <a:cs typeface="B Titr" panose="00000700000000000000" pitchFamily="2" charset="-78"/>
            </a:endParaRPr>
          </a:p>
          <a:p>
            <a:pPr algn="r"/>
            <a:r>
              <a:rPr lang="fa-IR" sz="1600" dirty="0" smtClean="0">
                <a:solidFill>
                  <a:schemeClr val="accent5">
                    <a:lumMod val="75000"/>
                  </a:schemeClr>
                </a:solidFill>
                <a:cs typeface="B Titr" panose="00000700000000000000" pitchFamily="2" charset="-78"/>
              </a:rPr>
              <a:t>و با او مناجات کنم؟ فرمود با صدق و وفا.</a:t>
            </a:r>
          </a:p>
          <a:p>
            <a:pPr algn="r"/>
            <a:endParaRPr lang="fa-IR" sz="1600" dirty="0" smtClean="0">
              <a:solidFill>
                <a:schemeClr val="accent5">
                  <a:lumMod val="75000"/>
                </a:schemeClr>
              </a:solidFill>
              <a:cs typeface="B Titr" panose="00000700000000000000" pitchFamily="2" charset="-78"/>
            </a:endParaRPr>
          </a:p>
          <a:p>
            <a:pPr algn="r"/>
            <a:r>
              <a:rPr lang="fa-IR" sz="1600" dirty="0" smtClean="0">
                <a:solidFill>
                  <a:schemeClr val="accent5">
                    <a:lumMod val="75000"/>
                  </a:schemeClr>
                </a:solidFill>
                <a:cs typeface="B Titr" panose="00000700000000000000" pitchFamily="2" charset="-78"/>
              </a:rPr>
              <a:t>عرض کردم: از خدا چه بخواهم؟ فرمودند: سلامتی«دین و دل و جان» در دنیا و آخرت</a:t>
            </a:r>
          </a:p>
          <a:p>
            <a:pPr algn="r"/>
            <a:endParaRPr lang="fa-IR" sz="1600" dirty="0" smtClean="0">
              <a:solidFill>
                <a:schemeClr val="accent5">
                  <a:lumMod val="75000"/>
                </a:schemeClr>
              </a:solidFill>
              <a:cs typeface="B Titr" panose="00000700000000000000" pitchFamily="2" charset="-78"/>
            </a:endParaRPr>
          </a:p>
          <a:p>
            <a:pPr algn="r"/>
            <a:r>
              <a:rPr lang="fa-IR" sz="1600" dirty="0" smtClean="0">
                <a:solidFill>
                  <a:schemeClr val="accent5">
                    <a:lumMod val="75000"/>
                  </a:schemeClr>
                </a:solidFill>
                <a:cs typeface="B Titr" panose="00000700000000000000" pitchFamily="2" charset="-78"/>
              </a:rPr>
              <a:t>پرسیدم: برای نجاتم چه کنم؟ فرمودند: غذای حلال بخور و سخن راست بگو.</a:t>
            </a:r>
          </a:p>
          <a:p>
            <a:pPr algn="r"/>
            <a:endParaRPr lang="fa-IR" sz="1600" dirty="0" smtClean="0">
              <a:solidFill>
                <a:schemeClr val="accent5">
                  <a:lumMod val="75000"/>
                </a:schemeClr>
              </a:solidFill>
              <a:cs typeface="B Titr" panose="00000700000000000000" pitchFamily="2" charset="-78"/>
            </a:endParaRPr>
          </a:p>
          <a:p>
            <a:pPr algn="r"/>
            <a:r>
              <a:rPr lang="fa-IR" sz="1600" dirty="0" smtClean="0">
                <a:solidFill>
                  <a:schemeClr val="accent5">
                    <a:lumMod val="75000"/>
                  </a:schemeClr>
                </a:solidFill>
                <a:cs typeface="B Titr" panose="00000700000000000000" pitchFamily="2" charset="-78"/>
              </a:rPr>
              <a:t>گفتم: وظیفه من چیست؟ فرمودند: اجرای دستورات خدا و رسول«انجام واجبات و ترک محرمات»</a:t>
            </a:r>
          </a:p>
          <a:p>
            <a:pPr algn="r"/>
            <a:endParaRPr lang="fa-IR" sz="1600" dirty="0" smtClean="0">
              <a:solidFill>
                <a:schemeClr val="accent5">
                  <a:lumMod val="75000"/>
                </a:schemeClr>
              </a:solidFill>
              <a:cs typeface="B Titr" panose="00000700000000000000" pitchFamily="2" charset="-78"/>
            </a:endParaRPr>
          </a:p>
          <a:p>
            <a:pPr algn="r"/>
            <a:r>
              <a:rPr lang="fa-IR" sz="1600" dirty="0" smtClean="0">
                <a:solidFill>
                  <a:schemeClr val="accent5">
                    <a:lumMod val="75000"/>
                  </a:schemeClr>
                </a:solidFill>
                <a:cs typeface="B Titr" panose="00000700000000000000" pitchFamily="2" charset="-78"/>
              </a:rPr>
              <a:t>عرض کردم راحتی در چیست؟ فرمودند: رسیدن به بهشت.</a:t>
            </a:r>
            <a:endParaRPr lang="en-US" sz="1600" dirty="0">
              <a:solidFill>
                <a:schemeClr val="accent5">
                  <a:lumMod val="75000"/>
                </a:schemeClr>
              </a:solidFill>
              <a:cs typeface="B Titr" panose="00000700000000000000" pitchFamily="2" charset="-78"/>
            </a:endParaRPr>
          </a:p>
        </p:txBody>
      </p:sp>
      <p:sp>
        <p:nvSpPr>
          <p:cNvPr id="5" name="TextBox 4"/>
          <p:cNvSpPr txBox="1"/>
          <p:nvPr/>
        </p:nvSpPr>
        <p:spPr>
          <a:xfrm>
            <a:off x="8178431" y="122384"/>
            <a:ext cx="3661876" cy="523220"/>
          </a:xfrm>
          <a:prstGeom prst="rect">
            <a:avLst/>
          </a:prstGeom>
          <a:noFill/>
        </p:spPr>
        <p:txBody>
          <a:bodyPr wrap="square" rtlCol="0">
            <a:spAutoFit/>
          </a:bodyPr>
          <a:lstStyle/>
          <a:p>
            <a:r>
              <a:rPr lang="fa-IR" sz="2800" dirty="0" smtClean="0">
                <a:ln>
                  <a:solidFill>
                    <a:srgbClr val="C00000"/>
                  </a:solidFill>
                </a:ln>
                <a:effectLst/>
                <a:cs typeface="B Titr" panose="00000700000000000000" pitchFamily="2" charset="-78"/>
              </a:rPr>
              <a:t>پر بازدید ترین مطالب هفته</a:t>
            </a:r>
            <a:endParaRPr lang="en-US" sz="2800" dirty="0">
              <a:ln>
                <a:solidFill>
                  <a:srgbClr val="C00000"/>
                </a:solidFill>
              </a:ln>
              <a:effectLst/>
              <a:cs typeface="B Titr"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138" y="2081243"/>
            <a:ext cx="5676037" cy="47767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334000" cy="2719754"/>
          </a:xfrm>
          <a:prstGeom prst="rect">
            <a:avLst/>
          </a:prstGeom>
        </p:spPr>
      </p:pic>
    </p:spTree>
    <p:extLst>
      <p:ext uri="{BB962C8B-B14F-4D97-AF65-F5344CB8AC3E}">
        <p14:creationId xmlns:p14="http://schemas.microsoft.com/office/powerpoint/2010/main" val="2999971740"/>
      </p:ext>
    </p:extLst>
  </p:cSld>
  <p:clrMapOvr>
    <a:masterClrMapping/>
  </p:clrMapOvr>
  <mc:AlternateContent xmlns:mc="http://schemas.openxmlformats.org/markup-compatibility/2006" xmlns:p14="http://schemas.microsoft.com/office/powerpoint/2010/main">
    <mc:Choice Requires="p14">
      <p:transition spd="slow" p14:dur="3000" advTm="8000">
        <p14:shred/>
      </p:transition>
    </mc:Choice>
    <mc:Fallback xmlns="">
      <p:transition spd="slow" advTm="8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1610</Words>
  <Application>Microsoft Office PowerPoint</Application>
  <PresentationFormat>Widescreen</PresentationFormat>
  <Paragraphs>130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 Badr</vt:lpstr>
      <vt:lpstr>B Jadid</vt:lpstr>
      <vt:lpstr>B Titr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MRT www.Win2Farsi.com</cp:lastModifiedBy>
  <cp:revision>38</cp:revision>
  <dcterms:created xsi:type="dcterms:W3CDTF">2016-12-19T16:50:46Z</dcterms:created>
  <dcterms:modified xsi:type="dcterms:W3CDTF">2016-12-19T22:43:02Z</dcterms:modified>
</cp:coreProperties>
</file>